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4.xml" ContentType="application/vnd.openxmlformats-officedocument.drawingml.chart+xml"/>
  <Override PartName="/ppt/drawings/drawing1.xml" ContentType="application/vnd.openxmlformats-officedocument.drawingml.chartshape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40"/>
  </p:notesMasterIdLst>
  <p:sldIdLst>
    <p:sldId id="258" r:id="rId2"/>
    <p:sldId id="259" r:id="rId3"/>
    <p:sldId id="260" r:id="rId4"/>
    <p:sldId id="262" r:id="rId5"/>
    <p:sldId id="274" r:id="rId6"/>
    <p:sldId id="265" r:id="rId7"/>
    <p:sldId id="261" r:id="rId8"/>
    <p:sldId id="263" r:id="rId9"/>
    <p:sldId id="264" r:id="rId10"/>
    <p:sldId id="266" r:id="rId11"/>
    <p:sldId id="267" r:id="rId12"/>
    <p:sldId id="268" r:id="rId13"/>
    <p:sldId id="273" r:id="rId14"/>
    <p:sldId id="269" r:id="rId15"/>
    <p:sldId id="270" r:id="rId16"/>
    <p:sldId id="271" r:id="rId17"/>
    <p:sldId id="275" r:id="rId18"/>
    <p:sldId id="276" r:id="rId19"/>
    <p:sldId id="272"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6" r:id="rId39"/>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ham" initials="p" lastIdx="5"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FA8D16"/>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34587" autoAdjust="0"/>
    <p:restoredTop sz="94659" autoAdjust="0"/>
  </p:normalViewPr>
  <p:slideViewPr>
    <p:cSldViewPr>
      <p:cViewPr>
        <p:scale>
          <a:sx n="110" d="100"/>
          <a:sy n="110" d="100"/>
        </p:scale>
        <p:origin x="-165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srv57d1\geo_info\02_Werkplaatsen\06_HYD\KennisManagement\beleid\zoetwatervoorziening\pilot%20Texel\waterbalansen.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oleObject" Target="file:///\\srv57d1\geo_info\02_Werkplaatsen\06_HYD\KennisManagement\beleid\zoetwatervoorziening\pilot%20Texel\N-E-gem-extreem-G-Wplus.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mboomgaard\Local%20Settings\Temporary%20Internet%20Files\Content.Outlook\KOLUM4JC\0609_PrinsHendrikGemaal_Debiet-20110101-20111231.csv"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cat>
            <c:strRef>
              <c:f>Blad1!$A$54:$A$59</c:f>
              <c:strCache>
                <c:ptCount val="6"/>
                <c:pt idx="0">
                  <c:v>sluitfout</c:v>
                </c:pt>
                <c:pt idx="1">
                  <c:v>neerslag</c:v>
                </c:pt>
                <c:pt idx="2">
                  <c:v>kwel</c:v>
                </c:pt>
                <c:pt idx="3">
                  <c:v>RWZI</c:v>
                </c:pt>
                <c:pt idx="4">
                  <c:v>verdamping</c:v>
                </c:pt>
                <c:pt idx="5">
                  <c:v>gemalen</c:v>
                </c:pt>
              </c:strCache>
            </c:strRef>
          </c:cat>
          <c:val>
            <c:numRef>
              <c:f>Blad1!$B$54:$B$59</c:f>
              <c:numCache>
                <c:formatCode>General</c:formatCode>
                <c:ptCount val="6"/>
                <c:pt idx="0">
                  <c:v>118.10993911328356</c:v>
                </c:pt>
                <c:pt idx="1">
                  <c:v>862.78089357688111</c:v>
                </c:pt>
                <c:pt idx="2">
                  <c:v>50</c:v>
                </c:pt>
                <c:pt idx="3">
                  <c:v>17.063287882685863</c:v>
                </c:pt>
                <c:pt idx="4">
                  <c:v>620</c:v>
                </c:pt>
                <c:pt idx="5">
                  <c:v>427.95412057284966</c:v>
                </c:pt>
              </c:numCache>
            </c:numRef>
          </c:val>
        </c:ser>
        <c:dLbls>
          <c:showLegendKey val="0"/>
          <c:showVal val="0"/>
          <c:showCatName val="0"/>
          <c:showSerName val="0"/>
          <c:showPercent val="0"/>
          <c:showBubbleSize val="0"/>
          <c:showLeaderLines val="1"/>
        </c:dLbls>
        <c:firstSliceAng val="0"/>
      </c:pieChart>
    </c:plotArea>
    <c:legend>
      <c:legendPos val="r"/>
      <c:layout/>
      <c:overlay val="0"/>
      <c:txPr>
        <a:bodyPr/>
        <a:lstStyle/>
        <a:p>
          <a:pPr>
            <a:defRPr sz="2400" baseline="0"/>
          </a:pPr>
          <a:endParaRPr lang="nl-NL"/>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tockChart>
        <c:ser>
          <c:idx val="0"/>
          <c:order val="0"/>
          <c:tx>
            <c:strRef>
              <c:f>Blad1!$B$1</c:f>
              <c:strCache>
                <c:ptCount val="1"/>
                <c:pt idx="0">
                  <c:v>Kolom1</c:v>
                </c:pt>
              </c:strCache>
            </c:strRef>
          </c:tx>
          <c:spPr>
            <a:ln w="28575">
              <a:noFill/>
            </a:ln>
          </c:spPr>
          <c:marker>
            <c:symbol val="none"/>
          </c:marker>
          <c:cat>
            <c:strRef>
              <c:f>Blad1!$A$2:$A$6</c:f>
              <c:strCache>
                <c:ptCount val="5"/>
                <c:pt idx="0">
                  <c:v>huidig</c:v>
                </c:pt>
                <c:pt idx="1">
                  <c:v>G</c:v>
                </c:pt>
                <c:pt idx="2">
                  <c:v>G+</c:v>
                </c:pt>
                <c:pt idx="3">
                  <c:v>W</c:v>
                </c:pt>
                <c:pt idx="4">
                  <c:v>W+</c:v>
                </c:pt>
              </c:strCache>
            </c:strRef>
          </c:cat>
          <c:val>
            <c:numRef>
              <c:f>Blad1!$B$2:$B$6</c:f>
              <c:numCache>
                <c:formatCode>General</c:formatCode>
                <c:ptCount val="5"/>
                <c:pt idx="0">
                  <c:v>74</c:v>
                </c:pt>
                <c:pt idx="1">
                  <c:v>76.22</c:v>
                </c:pt>
                <c:pt idx="2">
                  <c:v>66.600000000000009</c:v>
                </c:pt>
                <c:pt idx="3">
                  <c:v>78.440000000000026</c:v>
                </c:pt>
                <c:pt idx="4">
                  <c:v>59.940000000000005</c:v>
                </c:pt>
              </c:numCache>
            </c:numRef>
          </c:val>
          <c:smooth val="0"/>
        </c:ser>
        <c:ser>
          <c:idx val="1"/>
          <c:order val="1"/>
          <c:tx>
            <c:strRef>
              <c:f>Blad1!$C$1</c:f>
              <c:strCache>
                <c:ptCount val="1"/>
                <c:pt idx="0">
                  <c:v>Kolom2</c:v>
                </c:pt>
              </c:strCache>
            </c:strRef>
          </c:tx>
          <c:spPr>
            <a:ln w="28575">
              <a:noFill/>
            </a:ln>
          </c:spPr>
          <c:marker>
            <c:symbol val="none"/>
          </c:marker>
          <c:cat>
            <c:strRef>
              <c:f>Blad1!$A$2:$A$6</c:f>
              <c:strCache>
                <c:ptCount val="5"/>
                <c:pt idx="0">
                  <c:v>huidig</c:v>
                </c:pt>
                <c:pt idx="1">
                  <c:v>G</c:v>
                </c:pt>
                <c:pt idx="2">
                  <c:v>G+</c:v>
                </c:pt>
                <c:pt idx="3">
                  <c:v>W</c:v>
                </c:pt>
                <c:pt idx="4">
                  <c:v>W+</c:v>
                </c:pt>
              </c:strCache>
            </c:strRef>
          </c:cat>
          <c:val>
            <c:numRef>
              <c:f>Blad1!$C$2:$C$6</c:f>
              <c:numCache>
                <c:formatCode>General</c:formatCode>
                <c:ptCount val="5"/>
                <c:pt idx="0">
                  <c:v>389</c:v>
                </c:pt>
                <c:pt idx="1">
                  <c:v>400.67</c:v>
                </c:pt>
                <c:pt idx="2">
                  <c:v>350.1</c:v>
                </c:pt>
                <c:pt idx="3">
                  <c:v>412.34000000000032</c:v>
                </c:pt>
                <c:pt idx="4">
                  <c:v>315.09000000000003</c:v>
                </c:pt>
              </c:numCache>
            </c:numRef>
          </c:val>
          <c:smooth val="0"/>
        </c:ser>
        <c:ser>
          <c:idx val="2"/>
          <c:order val="2"/>
          <c:tx>
            <c:strRef>
              <c:f>Blad1!$D$1</c:f>
              <c:strCache>
                <c:ptCount val="1"/>
                <c:pt idx="0">
                  <c:v>Kolom3</c:v>
                </c:pt>
              </c:strCache>
            </c:strRef>
          </c:tx>
          <c:spPr>
            <a:ln w="28575">
              <a:noFill/>
            </a:ln>
          </c:spPr>
          <c:marker>
            <c:symbol val="diamond"/>
            <c:size val="5"/>
          </c:marker>
          <c:dLbls>
            <c:showLegendKey val="0"/>
            <c:showVal val="1"/>
            <c:showCatName val="0"/>
            <c:showSerName val="0"/>
            <c:showPercent val="0"/>
            <c:showBubbleSize val="0"/>
            <c:showLeaderLines val="0"/>
          </c:dLbls>
          <c:cat>
            <c:strRef>
              <c:f>Blad1!$A$2:$A$6</c:f>
              <c:strCache>
                <c:ptCount val="5"/>
                <c:pt idx="0">
                  <c:v>huidig</c:v>
                </c:pt>
                <c:pt idx="1">
                  <c:v>G</c:v>
                </c:pt>
                <c:pt idx="2">
                  <c:v>G+</c:v>
                </c:pt>
                <c:pt idx="3">
                  <c:v>W</c:v>
                </c:pt>
                <c:pt idx="4">
                  <c:v>W+</c:v>
                </c:pt>
              </c:strCache>
            </c:strRef>
          </c:cat>
          <c:val>
            <c:numRef>
              <c:f>Blad1!$D$2:$D$6</c:f>
              <c:numCache>
                <c:formatCode>0</c:formatCode>
                <c:ptCount val="5"/>
                <c:pt idx="0">
                  <c:v>220</c:v>
                </c:pt>
                <c:pt idx="1">
                  <c:v>226.6</c:v>
                </c:pt>
                <c:pt idx="2">
                  <c:v>198</c:v>
                </c:pt>
                <c:pt idx="3">
                  <c:v>233.20000000000002</c:v>
                </c:pt>
                <c:pt idx="4">
                  <c:v>178.20000000000002</c:v>
                </c:pt>
              </c:numCache>
            </c:numRef>
          </c:val>
          <c:smooth val="0"/>
        </c:ser>
        <c:dLbls>
          <c:showLegendKey val="0"/>
          <c:showVal val="0"/>
          <c:showCatName val="0"/>
          <c:showSerName val="0"/>
          <c:showPercent val="0"/>
          <c:showBubbleSize val="0"/>
        </c:dLbls>
        <c:hiLowLines>
          <c:spPr>
            <a:ln w="88900" cap="rnd" cmpd="sng">
              <a:solidFill>
                <a:srgbClr val="FF0000"/>
              </a:solidFill>
            </a:ln>
          </c:spPr>
        </c:hiLowLines>
        <c:axId val="164620160"/>
        <c:axId val="164621696"/>
      </c:stockChart>
      <c:catAx>
        <c:axId val="164620160"/>
        <c:scaling>
          <c:orientation val="minMax"/>
        </c:scaling>
        <c:delete val="0"/>
        <c:axPos val="b"/>
        <c:numFmt formatCode="d/m/yyyy" sourceLinked="1"/>
        <c:majorTickMark val="out"/>
        <c:minorTickMark val="none"/>
        <c:tickLblPos val="nextTo"/>
        <c:crossAx val="164621696"/>
        <c:crosses val="autoZero"/>
        <c:auto val="1"/>
        <c:lblAlgn val="ctr"/>
        <c:lblOffset val="100"/>
        <c:noMultiLvlLbl val="0"/>
      </c:catAx>
      <c:valAx>
        <c:axId val="164621696"/>
        <c:scaling>
          <c:orientation val="minMax"/>
        </c:scaling>
        <c:delete val="0"/>
        <c:axPos val="l"/>
        <c:majorGridlines/>
        <c:numFmt formatCode="General" sourceLinked="1"/>
        <c:majorTickMark val="out"/>
        <c:minorTickMark val="none"/>
        <c:tickLblPos val="nextTo"/>
        <c:crossAx val="164620160"/>
        <c:crosses val="autoZero"/>
        <c:crossBetween val="between"/>
      </c:valAx>
    </c:plotArea>
    <c:plotVisOnly val="1"/>
    <c:dispBlanksAs val="gap"/>
    <c:showDLblsOverMax val="0"/>
  </c:chart>
  <c:txPr>
    <a:bodyPr/>
    <a:lstStyle/>
    <a:p>
      <a:pPr>
        <a:defRPr sz="1800"/>
      </a:pPr>
      <a:endParaRPr lang="nl-NL"/>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200" baseline="0"/>
            </a:pPr>
            <a:r>
              <a:rPr lang="nl-NL" sz="2200" baseline="0"/>
              <a:t>Neerslagtekort zomerperiode (mm)</a:t>
            </a:r>
          </a:p>
        </c:rich>
      </c:tx>
      <c:layout/>
      <c:overlay val="0"/>
    </c:title>
    <c:autoTitleDeleted val="0"/>
    <c:plotArea>
      <c:layout>
        <c:manualLayout>
          <c:layoutTarget val="inner"/>
          <c:xMode val="edge"/>
          <c:yMode val="edge"/>
          <c:x val="5.4762078351317287E-2"/>
          <c:y val="0.157355462251901"/>
          <c:w val="0.73479026927189706"/>
          <c:h val="0.73942915573989465"/>
        </c:manualLayout>
      </c:layout>
      <c:barChart>
        <c:barDir val="col"/>
        <c:grouping val="clustered"/>
        <c:varyColors val="0"/>
        <c:ser>
          <c:idx val="0"/>
          <c:order val="0"/>
          <c:tx>
            <c:strRef>
              <c:f>vergelijk!$AA$51</c:f>
              <c:strCache>
                <c:ptCount val="1"/>
                <c:pt idx="0">
                  <c:v>gemiddeld jaar</c:v>
                </c:pt>
              </c:strCache>
            </c:strRef>
          </c:tx>
          <c:spPr>
            <a:solidFill>
              <a:schemeClr val="accent3"/>
            </a:solidFill>
          </c:spPr>
          <c:invertIfNegative val="0"/>
          <c:cat>
            <c:strRef>
              <c:f>vergelijk!$AB$50:$AD$50</c:f>
              <c:strCache>
                <c:ptCount val="3"/>
                <c:pt idx="0">
                  <c:v>huidig</c:v>
                </c:pt>
                <c:pt idx="1">
                  <c:v>G-scenario</c:v>
                </c:pt>
                <c:pt idx="2">
                  <c:v>W+-scenario</c:v>
                </c:pt>
              </c:strCache>
            </c:strRef>
          </c:cat>
          <c:val>
            <c:numRef>
              <c:f>vergelijk!$AB$51:$AD$51</c:f>
              <c:numCache>
                <c:formatCode>0</c:formatCode>
                <c:ptCount val="3"/>
                <c:pt idx="0">
                  <c:v>182.34000000000003</c:v>
                </c:pt>
                <c:pt idx="1">
                  <c:v>199.9</c:v>
                </c:pt>
                <c:pt idx="2">
                  <c:v>328.92999999999938</c:v>
                </c:pt>
              </c:numCache>
            </c:numRef>
          </c:val>
        </c:ser>
        <c:ser>
          <c:idx val="2"/>
          <c:order val="1"/>
          <c:tx>
            <c:strRef>
              <c:f>vergelijk!$AA$53</c:f>
              <c:strCache>
                <c:ptCount val="1"/>
                <c:pt idx="0">
                  <c:v>zeer droog jaar</c:v>
                </c:pt>
              </c:strCache>
            </c:strRef>
          </c:tx>
          <c:spPr>
            <a:solidFill>
              <a:schemeClr val="accent5">
                <a:lumMod val="75000"/>
              </a:schemeClr>
            </a:solidFill>
          </c:spPr>
          <c:invertIfNegative val="0"/>
          <c:cat>
            <c:strRef>
              <c:f>vergelijk!$AB$50:$AD$50</c:f>
              <c:strCache>
                <c:ptCount val="3"/>
                <c:pt idx="0">
                  <c:v>huidig</c:v>
                </c:pt>
                <c:pt idx="1">
                  <c:v>G-scenario</c:v>
                </c:pt>
                <c:pt idx="2">
                  <c:v>W+-scenario</c:v>
                </c:pt>
              </c:strCache>
            </c:strRef>
          </c:cat>
          <c:val>
            <c:numRef>
              <c:f>vergelijk!$AB$53:$AD$53</c:f>
              <c:numCache>
                <c:formatCode>0</c:formatCode>
                <c:ptCount val="3"/>
                <c:pt idx="0">
                  <c:v>353.45000000000005</c:v>
                </c:pt>
                <c:pt idx="1">
                  <c:v>372.1</c:v>
                </c:pt>
                <c:pt idx="2">
                  <c:v>463.57000000000005</c:v>
                </c:pt>
              </c:numCache>
            </c:numRef>
          </c:val>
        </c:ser>
        <c:dLbls>
          <c:showLegendKey val="0"/>
          <c:showVal val="0"/>
          <c:showCatName val="0"/>
          <c:showSerName val="0"/>
          <c:showPercent val="0"/>
          <c:showBubbleSize val="0"/>
        </c:dLbls>
        <c:gapWidth val="150"/>
        <c:axId val="164701312"/>
        <c:axId val="164702848"/>
      </c:barChart>
      <c:catAx>
        <c:axId val="164701312"/>
        <c:scaling>
          <c:orientation val="minMax"/>
        </c:scaling>
        <c:delete val="0"/>
        <c:axPos val="b"/>
        <c:majorTickMark val="out"/>
        <c:minorTickMark val="none"/>
        <c:tickLblPos val="nextTo"/>
        <c:txPr>
          <a:bodyPr/>
          <a:lstStyle/>
          <a:p>
            <a:pPr>
              <a:defRPr sz="1400" baseline="0"/>
            </a:pPr>
            <a:endParaRPr lang="nl-NL"/>
          </a:p>
        </c:txPr>
        <c:crossAx val="164702848"/>
        <c:crosses val="autoZero"/>
        <c:auto val="1"/>
        <c:lblAlgn val="ctr"/>
        <c:lblOffset val="100"/>
        <c:noMultiLvlLbl val="0"/>
      </c:catAx>
      <c:valAx>
        <c:axId val="164702848"/>
        <c:scaling>
          <c:orientation val="minMax"/>
        </c:scaling>
        <c:delete val="0"/>
        <c:axPos val="l"/>
        <c:majorGridlines/>
        <c:numFmt formatCode="0" sourceLinked="1"/>
        <c:majorTickMark val="out"/>
        <c:minorTickMark val="none"/>
        <c:tickLblPos val="nextTo"/>
        <c:crossAx val="164701312"/>
        <c:crosses val="autoZero"/>
        <c:crossBetween val="between"/>
      </c:valAx>
    </c:plotArea>
    <c:legend>
      <c:legendPos val="r"/>
      <c:layout>
        <c:manualLayout>
          <c:xMode val="edge"/>
          <c:yMode val="edge"/>
          <c:x val="0.75251531058617716"/>
          <c:y val="0.39613182874009356"/>
          <c:w val="0.24439826966073691"/>
          <c:h val="0.1964421715334396"/>
        </c:manualLayout>
      </c:layout>
      <c:overlay val="0"/>
      <c:txPr>
        <a:bodyPr/>
        <a:lstStyle/>
        <a:p>
          <a:pPr>
            <a:defRPr sz="1600" baseline="0"/>
          </a:pPr>
          <a:endParaRPr lang="nl-NL"/>
        </a:p>
      </c:txPr>
    </c:legend>
    <c:plotVisOnly val="1"/>
    <c:dispBlanksAs val="gap"/>
    <c:showDLblsOverMax val="0"/>
  </c:chart>
  <c:spPr>
    <a:ln>
      <a:solidFill>
        <a:sysClr val="windowText" lastClr="000000"/>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numRef>
              <c:f>'0609_PrinsHendrikGemaal_Debiet-'!$A$3:$A$367</c:f>
              <c:numCache>
                <c:formatCode>d/m/yyyy</c:formatCode>
                <c:ptCount val="365"/>
                <c:pt idx="0">
                  <c:v>40544</c:v>
                </c:pt>
                <c:pt idx="1">
                  <c:v>40545</c:v>
                </c:pt>
                <c:pt idx="2">
                  <c:v>40546</c:v>
                </c:pt>
                <c:pt idx="3">
                  <c:v>40547</c:v>
                </c:pt>
                <c:pt idx="4">
                  <c:v>40548</c:v>
                </c:pt>
                <c:pt idx="5">
                  <c:v>40549</c:v>
                </c:pt>
                <c:pt idx="6">
                  <c:v>40550</c:v>
                </c:pt>
                <c:pt idx="7">
                  <c:v>40551</c:v>
                </c:pt>
                <c:pt idx="8">
                  <c:v>40552</c:v>
                </c:pt>
                <c:pt idx="9">
                  <c:v>40553</c:v>
                </c:pt>
                <c:pt idx="10">
                  <c:v>40554</c:v>
                </c:pt>
                <c:pt idx="11">
                  <c:v>40555</c:v>
                </c:pt>
                <c:pt idx="12">
                  <c:v>40556</c:v>
                </c:pt>
                <c:pt idx="13">
                  <c:v>40557</c:v>
                </c:pt>
                <c:pt idx="14">
                  <c:v>40558</c:v>
                </c:pt>
                <c:pt idx="15">
                  <c:v>40559</c:v>
                </c:pt>
                <c:pt idx="16">
                  <c:v>40560</c:v>
                </c:pt>
                <c:pt idx="17">
                  <c:v>40561</c:v>
                </c:pt>
                <c:pt idx="18">
                  <c:v>40562</c:v>
                </c:pt>
                <c:pt idx="19">
                  <c:v>40563</c:v>
                </c:pt>
                <c:pt idx="20">
                  <c:v>40564</c:v>
                </c:pt>
                <c:pt idx="21">
                  <c:v>40565</c:v>
                </c:pt>
                <c:pt idx="22">
                  <c:v>40566</c:v>
                </c:pt>
                <c:pt idx="23">
                  <c:v>40567</c:v>
                </c:pt>
                <c:pt idx="24">
                  <c:v>40568</c:v>
                </c:pt>
                <c:pt idx="25">
                  <c:v>40569</c:v>
                </c:pt>
                <c:pt idx="26">
                  <c:v>40570</c:v>
                </c:pt>
                <c:pt idx="27">
                  <c:v>40571</c:v>
                </c:pt>
                <c:pt idx="28">
                  <c:v>40572</c:v>
                </c:pt>
                <c:pt idx="29">
                  <c:v>40573</c:v>
                </c:pt>
                <c:pt idx="30">
                  <c:v>40574</c:v>
                </c:pt>
                <c:pt idx="31">
                  <c:v>40575</c:v>
                </c:pt>
                <c:pt idx="32">
                  <c:v>40576</c:v>
                </c:pt>
                <c:pt idx="33">
                  <c:v>40577</c:v>
                </c:pt>
                <c:pt idx="34">
                  <c:v>40578</c:v>
                </c:pt>
                <c:pt idx="35">
                  <c:v>40579</c:v>
                </c:pt>
                <c:pt idx="36">
                  <c:v>40580</c:v>
                </c:pt>
                <c:pt idx="37">
                  <c:v>40581</c:v>
                </c:pt>
                <c:pt idx="38">
                  <c:v>40582</c:v>
                </c:pt>
                <c:pt idx="39">
                  <c:v>40583</c:v>
                </c:pt>
                <c:pt idx="40">
                  <c:v>40584</c:v>
                </c:pt>
                <c:pt idx="41">
                  <c:v>40585</c:v>
                </c:pt>
                <c:pt idx="42">
                  <c:v>40586</c:v>
                </c:pt>
                <c:pt idx="43">
                  <c:v>40587</c:v>
                </c:pt>
                <c:pt idx="44">
                  <c:v>40588</c:v>
                </c:pt>
                <c:pt idx="45">
                  <c:v>40589</c:v>
                </c:pt>
                <c:pt idx="46">
                  <c:v>40590</c:v>
                </c:pt>
                <c:pt idx="47">
                  <c:v>40591</c:v>
                </c:pt>
                <c:pt idx="48">
                  <c:v>40592</c:v>
                </c:pt>
                <c:pt idx="49">
                  <c:v>40593</c:v>
                </c:pt>
                <c:pt idx="50">
                  <c:v>40594</c:v>
                </c:pt>
                <c:pt idx="51">
                  <c:v>40595</c:v>
                </c:pt>
                <c:pt idx="52">
                  <c:v>40596</c:v>
                </c:pt>
                <c:pt idx="53">
                  <c:v>40597</c:v>
                </c:pt>
                <c:pt idx="54">
                  <c:v>40598</c:v>
                </c:pt>
                <c:pt idx="55">
                  <c:v>40599</c:v>
                </c:pt>
                <c:pt idx="56">
                  <c:v>40600</c:v>
                </c:pt>
                <c:pt idx="57">
                  <c:v>40601</c:v>
                </c:pt>
                <c:pt idx="58">
                  <c:v>40602</c:v>
                </c:pt>
                <c:pt idx="59">
                  <c:v>40603</c:v>
                </c:pt>
                <c:pt idx="60">
                  <c:v>40604</c:v>
                </c:pt>
                <c:pt idx="61">
                  <c:v>40605</c:v>
                </c:pt>
                <c:pt idx="62">
                  <c:v>40606</c:v>
                </c:pt>
                <c:pt idx="63">
                  <c:v>40607</c:v>
                </c:pt>
                <c:pt idx="64">
                  <c:v>40608</c:v>
                </c:pt>
                <c:pt idx="65">
                  <c:v>40609</c:v>
                </c:pt>
                <c:pt idx="66">
                  <c:v>40610</c:v>
                </c:pt>
                <c:pt idx="67">
                  <c:v>40611</c:v>
                </c:pt>
                <c:pt idx="68">
                  <c:v>40612</c:v>
                </c:pt>
                <c:pt idx="69">
                  <c:v>40613</c:v>
                </c:pt>
                <c:pt idx="70">
                  <c:v>40614</c:v>
                </c:pt>
                <c:pt idx="71">
                  <c:v>40615</c:v>
                </c:pt>
                <c:pt idx="72">
                  <c:v>40616</c:v>
                </c:pt>
                <c:pt idx="73">
                  <c:v>40617</c:v>
                </c:pt>
                <c:pt idx="74">
                  <c:v>40618</c:v>
                </c:pt>
                <c:pt idx="75">
                  <c:v>40619</c:v>
                </c:pt>
                <c:pt idx="76">
                  <c:v>40620</c:v>
                </c:pt>
                <c:pt idx="77">
                  <c:v>40621</c:v>
                </c:pt>
                <c:pt idx="78">
                  <c:v>40622</c:v>
                </c:pt>
                <c:pt idx="79">
                  <c:v>40623</c:v>
                </c:pt>
                <c:pt idx="80">
                  <c:v>40624</c:v>
                </c:pt>
                <c:pt idx="81">
                  <c:v>40625</c:v>
                </c:pt>
                <c:pt idx="82">
                  <c:v>40626</c:v>
                </c:pt>
                <c:pt idx="83">
                  <c:v>40627</c:v>
                </c:pt>
                <c:pt idx="84">
                  <c:v>40628</c:v>
                </c:pt>
                <c:pt idx="85">
                  <c:v>40629</c:v>
                </c:pt>
                <c:pt idx="86">
                  <c:v>40630</c:v>
                </c:pt>
                <c:pt idx="87">
                  <c:v>40631</c:v>
                </c:pt>
                <c:pt idx="88">
                  <c:v>40632</c:v>
                </c:pt>
                <c:pt idx="89">
                  <c:v>40633</c:v>
                </c:pt>
                <c:pt idx="90">
                  <c:v>40634</c:v>
                </c:pt>
                <c:pt idx="91">
                  <c:v>40635</c:v>
                </c:pt>
                <c:pt idx="92">
                  <c:v>40636</c:v>
                </c:pt>
                <c:pt idx="93">
                  <c:v>40637</c:v>
                </c:pt>
                <c:pt idx="94">
                  <c:v>40638</c:v>
                </c:pt>
                <c:pt idx="95">
                  <c:v>40639</c:v>
                </c:pt>
                <c:pt idx="96">
                  <c:v>40640</c:v>
                </c:pt>
                <c:pt idx="97">
                  <c:v>40641</c:v>
                </c:pt>
                <c:pt idx="98">
                  <c:v>40642</c:v>
                </c:pt>
                <c:pt idx="99">
                  <c:v>40643</c:v>
                </c:pt>
                <c:pt idx="100">
                  <c:v>40644</c:v>
                </c:pt>
                <c:pt idx="101">
                  <c:v>40645</c:v>
                </c:pt>
                <c:pt idx="102">
                  <c:v>40646</c:v>
                </c:pt>
                <c:pt idx="103">
                  <c:v>40647</c:v>
                </c:pt>
                <c:pt idx="104">
                  <c:v>40648</c:v>
                </c:pt>
                <c:pt idx="105">
                  <c:v>40649</c:v>
                </c:pt>
                <c:pt idx="106">
                  <c:v>40650</c:v>
                </c:pt>
                <c:pt idx="107">
                  <c:v>40651</c:v>
                </c:pt>
                <c:pt idx="108">
                  <c:v>40652</c:v>
                </c:pt>
                <c:pt idx="109">
                  <c:v>40653</c:v>
                </c:pt>
                <c:pt idx="110">
                  <c:v>40654</c:v>
                </c:pt>
                <c:pt idx="111">
                  <c:v>40655</c:v>
                </c:pt>
                <c:pt idx="112">
                  <c:v>40656</c:v>
                </c:pt>
                <c:pt idx="113">
                  <c:v>40657</c:v>
                </c:pt>
                <c:pt idx="114">
                  <c:v>40658</c:v>
                </c:pt>
                <c:pt idx="115">
                  <c:v>40659</c:v>
                </c:pt>
                <c:pt idx="116">
                  <c:v>40660</c:v>
                </c:pt>
                <c:pt idx="117">
                  <c:v>40661</c:v>
                </c:pt>
                <c:pt idx="118">
                  <c:v>40662</c:v>
                </c:pt>
                <c:pt idx="119">
                  <c:v>40663</c:v>
                </c:pt>
                <c:pt idx="120">
                  <c:v>40664</c:v>
                </c:pt>
                <c:pt idx="121">
                  <c:v>40665</c:v>
                </c:pt>
                <c:pt idx="122">
                  <c:v>40666</c:v>
                </c:pt>
                <c:pt idx="123">
                  <c:v>40667</c:v>
                </c:pt>
                <c:pt idx="124">
                  <c:v>40668</c:v>
                </c:pt>
                <c:pt idx="125">
                  <c:v>40669</c:v>
                </c:pt>
                <c:pt idx="126">
                  <c:v>40670</c:v>
                </c:pt>
                <c:pt idx="127">
                  <c:v>40671</c:v>
                </c:pt>
                <c:pt idx="128">
                  <c:v>40672</c:v>
                </c:pt>
                <c:pt idx="129">
                  <c:v>40673</c:v>
                </c:pt>
                <c:pt idx="130">
                  <c:v>40674</c:v>
                </c:pt>
                <c:pt idx="131">
                  <c:v>40675</c:v>
                </c:pt>
                <c:pt idx="132">
                  <c:v>40676</c:v>
                </c:pt>
                <c:pt idx="133">
                  <c:v>40677</c:v>
                </c:pt>
                <c:pt idx="134">
                  <c:v>40678</c:v>
                </c:pt>
                <c:pt idx="135">
                  <c:v>40679</c:v>
                </c:pt>
                <c:pt idx="136">
                  <c:v>40680</c:v>
                </c:pt>
                <c:pt idx="137">
                  <c:v>40681</c:v>
                </c:pt>
                <c:pt idx="138">
                  <c:v>40682</c:v>
                </c:pt>
                <c:pt idx="139">
                  <c:v>40683</c:v>
                </c:pt>
                <c:pt idx="140">
                  <c:v>40684</c:v>
                </c:pt>
                <c:pt idx="141">
                  <c:v>40685</c:v>
                </c:pt>
                <c:pt idx="142">
                  <c:v>40686</c:v>
                </c:pt>
                <c:pt idx="143">
                  <c:v>40687</c:v>
                </c:pt>
                <c:pt idx="144">
                  <c:v>40688</c:v>
                </c:pt>
                <c:pt idx="145">
                  <c:v>40689</c:v>
                </c:pt>
                <c:pt idx="146">
                  <c:v>40690</c:v>
                </c:pt>
                <c:pt idx="147">
                  <c:v>40691</c:v>
                </c:pt>
                <c:pt idx="148">
                  <c:v>40692</c:v>
                </c:pt>
                <c:pt idx="149">
                  <c:v>40693</c:v>
                </c:pt>
                <c:pt idx="150">
                  <c:v>40694</c:v>
                </c:pt>
                <c:pt idx="151">
                  <c:v>40695</c:v>
                </c:pt>
                <c:pt idx="152">
                  <c:v>40696</c:v>
                </c:pt>
                <c:pt idx="153">
                  <c:v>40697</c:v>
                </c:pt>
                <c:pt idx="154">
                  <c:v>40698</c:v>
                </c:pt>
                <c:pt idx="155">
                  <c:v>40699</c:v>
                </c:pt>
                <c:pt idx="156">
                  <c:v>40700</c:v>
                </c:pt>
                <c:pt idx="157">
                  <c:v>40701</c:v>
                </c:pt>
                <c:pt idx="158">
                  <c:v>40702</c:v>
                </c:pt>
                <c:pt idx="159">
                  <c:v>40703</c:v>
                </c:pt>
                <c:pt idx="160">
                  <c:v>40704</c:v>
                </c:pt>
                <c:pt idx="161">
                  <c:v>40705</c:v>
                </c:pt>
                <c:pt idx="162">
                  <c:v>40706</c:v>
                </c:pt>
                <c:pt idx="163">
                  <c:v>40707</c:v>
                </c:pt>
                <c:pt idx="164">
                  <c:v>40708</c:v>
                </c:pt>
                <c:pt idx="165">
                  <c:v>40709</c:v>
                </c:pt>
                <c:pt idx="166">
                  <c:v>40710</c:v>
                </c:pt>
                <c:pt idx="167">
                  <c:v>40711</c:v>
                </c:pt>
                <c:pt idx="168">
                  <c:v>40712</c:v>
                </c:pt>
                <c:pt idx="169">
                  <c:v>40713</c:v>
                </c:pt>
                <c:pt idx="170">
                  <c:v>40714</c:v>
                </c:pt>
                <c:pt idx="171">
                  <c:v>40715</c:v>
                </c:pt>
                <c:pt idx="172">
                  <c:v>40716</c:v>
                </c:pt>
                <c:pt idx="173">
                  <c:v>40717</c:v>
                </c:pt>
                <c:pt idx="174">
                  <c:v>40718</c:v>
                </c:pt>
                <c:pt idx="175">
                  <c:v>40719</c:v>
                </c:pt>
                <c:pt idx="176">
                  <c:v>40720</c:v>
                </c:pt>
                <c:pt idx="177">
                  <c:v>40721</c:v>
                </c:pt>
                <c:pt idx="178">
                  <c:v>40722</c:v>
                </c:pt>
                <c:pt idx="179">
                  <c:v>40723</c:v>
                </c:pt>
                <c:pt idx="180">
                  <c:v>40724</c:v>
                </c:pt>
                <c:pt idx="181">
                  <c:v>40725</c:v>
                </c:pt>
                <c:pt idx="182">
                  <c:v>40726</c:v>
                </c:pt>
                <c:pt idx="183">
                  <c:v>40727</c:v>
                </c:pt>
                <c:pt idx="184">
                  <c:v>40728</c:v>
                </c:pt>
                <c:pt idx="185">
                  <c:v>40729</c:v>
                </c:pt>
                <c:pt idx="186">
                  <c:v>40730</c:v>
                </c:pt>
                <c:pt idx="187">
                  <c:v>40731</c:v>
                </c:pt>
                <c:pt idx="188">
                  <c:v>40732</c:v>
                </c:pt>
                <c:pt idx="189">
                  <c:v>40733</c:v>
                </c:pt>
                <c:pt idx="190">
                  <c:v>40734</c:v>
                </c:pt>
                <c:pt idx="191">
                  <c:v>40735</c:v>
                </c:pt>
                <c:pt idx="192">
                  <c:v>40736</c:v>
                </c:pt>
                <c:pt idx="193">
                  <c:v>40737</c:v>
                </c:pt>
                <c:pt idx="194">
                  <c:v>40738</c:v>
                </c:pt>
                <c:pt idx="195">
                  <c:v>40739</c:v>
                </c:pt>
                <c:pt idx="196">
                  <c:v>40740</c:v>
                </c:pt>
                <c:pt idx="197">
                  <c:v>40741</c:v>
                </c:pt>
                <c:pt idx="198">
                  <c:v>40742</c:v>
                </c:pt>
                <c:pt idx="199">
                  <c:v>40743</c:v>
                </c:pt>
                <c:pt idx="200">
                  <c:v>40744</c:v>
                </c:pt>
                <c:pt idx="201">
                  <c:v>40745</c:v>
                </c:pt>
                <c:pt idx="202">
                  <c:v>40746</c:v>
                </c:pt>
                <c:pt idx="203">
                  <c:v>40747</c:v>
                </c:pt>
                <c:pt idx="204">
                  <c:v>40748</c:v>
                </c:pt>
                <c:pt idx="205">
                  <c:v>40749</c:v>
                </c:pt>
                <c:pt idx="206">
                  <c:v>40750</c:v>
                </c:pt>
                <c:pt idx="207">
                  <c:v>40751</c:v>
                </c:pt>
                <c:pt idx="208">
                  <c:v>40752</c:v>
                </c:pt>
                <c:pt idx="209">
                  <c:v>40753</c:v>
                </c:pt>
                <c:pt idx="210">
                  <c:v>40754</c:v>
                </c:pt>
                <c:pt idx="211">
                  <c:v>40755</c:v>
                </c:pt>
                <c:pt idx="212">
                  <c:v>40756</c:v>
                </c:pt>
                <c:pt idx="213">
                  <c:v>40757</c:v>
                </c:pt>
                <c:pt idx="214">
                  <c:v>40758</c:v>
                </c:pt>
                <c:pt idx="215">
                  <c:v>40759</c:v>
                </c:pt>
                <c:pt idx="216">
                  <c:v>40760</c:v>
                </c:pt>
                <c:pt idx="217">
                  <c:v>40761</c:v>
                </c:pt>
                <c:pt idx="218">
                  <c:v>40762</c:v>
                </c:pt>
                <c:pt idx="219">
                  <c:v>40763</c:v>
                </c:pt>
                <c:pt idx="220">
                  <c:v>40764</c:v>
                </c:pt>
                <c:pt idx="221">
                  <c:v>40765</c:v>
                </c:pt>
                <c:pt idx="222">
                  <c:v>40766</c:v>
                </c:pt>
                <c:pt idx="223">
                  <c:v>40767</c:v>
                </c:pt>
                <c:pt idx="224">
                  <c:v>40768</c:v>
                </c:pt>
                <c:pt idx="225">
                  <c:v>40769</c:v>
                </c:pt>
                <c:pt idx="226">
                  <c:v>40770</c:v>
                </c:pt>
                <c:pt idx="227">
                  <c:v>40771</c:v>
                </c:pt>
                <c:pt idx="228">
                  <c:v>40772</c:v>
                </c:pt>
                <c:pt idx="229">
                  <c:v>40773</c:v>
                </c:pt>
                <c:pt idx="230">
                  <c:v>40774</c:v>
                </c:pt>
                <c:pt idx="231">
                  <c:v>40775</c:v>
                </c:pt>
                <c:pt idx="232">
                  <c:v>40776</c:v>
                </c:pt>
                <c:pt idx="233">
                  <c:v>40777</c:v>
                </c:pt>
                <c:pt idx="234">
                  <c:v>40778</c:v>
                </c:pt>
                <c:pt idx="235">
                  <c:v>40779</c:v>
                </c:pt>
                <c:pt idx="236">
                  <c:v>40780</c:v>
                </c:pt>
                <c:pt idx="237">
                  <c:v>40781</c:v>
                </c:pt>
                <c:pt idx="238">
                  <c:v>40782</c:v>
                </c:pt>
                <c:pt idx="239">
                  <c:v>40783</c:v>
                </c:pt>
                <c:pt idx="240">
                  <c:v>40784</c:v>
                </c:pt>
                <c:pt idx="241">
                  <c:v>40785</c:v>
                </c:pt>
                <c:pt idx="242">
                  <c:v>40786</c:v>
                </c:pt>
                <c:pt idx="243">
                  <c:v>40787</c:v>
                </c:pt>
                <c:pt idx="244">
                  <c:v>40788</c:v>
                </c:pt>
                <c:pt idx="245">
                  <c:v>40789</c:v>
                </c:pt>
                <c:pt idx="246">
                  <c:v>40790</c:v>
                </c:pt>
                <c:pt idx="247">
                  <c:v>40791</c:v>
                </c:pt>
                <c:pt idx="248">
                  <c:v>40792</c:v>
                </c:pt>
                <c:pt idx="249">
                  <c:v>40793</c:v>
                </c:pt>
                <c:pt idx="250">
                  <c:v>40794</c:v>
                </c:pt>
                <c:pt idx="251">
                  <c:v>40795</c:v>
                </c:pt>
                <c:pt idx="252">
                  <c:v>40796</c:v>
                </c:pt>
                <c:pt idx="253">
                  <c:v>40797</c:v>
                </c:pt>
                <c:pt idx="254">
                  <c:v>40798</c:v>
                </c:pt>
                <c:pt idx="255">
                  <c:v>40799</c:v>
                </c:pt>
                <c:pt idx="256">
                  <c:v>40800</c:v>
                </c:pt>
                <c:pt idx="257">
                  <c:v>40801</c:v>
                </c:pt>
                <c:pt idx="258">
                  <c:v>40802</c:v>
                </c:pt>
                <c:pt idx="259">
                  <c:v>40803</c:v>
                </c:pt>
                <c:pt idx="260">
                  <c:v>40804</c:v>
                </c:pt>
                <c:pt idx="261">
                  <c:v>40805</c:v>
                </c:pt>
                <c:pt idx="262">
                  <c:v>40806</c:v>
                </c:pt>
                <c:pt idx="263">
                  <c:v>40807</c:v>
                </c:pt>
                <c:pt idx="264">
                  <c:v>40808</c:v>
                </c:pt>
                <c:pt idx="265">
                  <c:v>40809</c:v>
                </c:pt>
                <c:pt idx="266">
                  <c:v>40810</c:v>
                </c:pt>
                <c:pt idx="267">
                  <c:v>40811</c:v>
                </c:pt>
                <c:pt idx="268">
                  <c:v>40812</c:v>
                </c:pt>
                <c:pt idx="269">
                  <c:v>40813</c:v>
                </c:pt>
                <c:pt idx="270">
                  <c:v>40814</c:v>
                </c:pt>
                <c:pt idx="271">
                  <c:v>40815</c:v>
                </c:pt>
                <c:pt idx="272">
                  <c:v>40816</c:v>
                </c:pt>
                <c:pt idx="273">
                  <c:v>40817</c:v>
                </c:pt>
                <c:pt idx="274">
                  <c:v>40818</c:v>
                </c:pt>
                <c:pt idx="275">
                  <c:v>40819</c:v>
                </c:pt>
                <c:pt idx="276">
                  <c:v>40820</c:v>
                </c:pt>
                <c:pt idx="277">
                  <c:v>40821</c:v>
                </c:pt>
                <c:pt idx="278">
                  <c:v>40822</c:v>
                </c:pt>
                <c:pt idx="279">
                  <c:v>40823</c:v>
                </c:pt>
                <c:pt idx="280">
                  <c:v>40824</c:v>
                </c:pt>
                <c:pt idx="281">
                  <c:v>40825</c:v>
                </c:pt>
                <c:pt idx="282">
                  <c:v>40826</c:v>
                </c:pt>
                <c:pt idx="283">
                  <c:v>40827</c:v>
                </c:pt>
                <c:pt idx="284">
                  <c:v>40828</c:v>
                </c:pt>
                <c:pt idx="285">
                  <c:v>40829</c:v>
                </c:pt>
                <c:pt idx="286">
                  <c:v>40830</c:v>
                </c:pt>
                <c:pt idx="287">
                  <c:v>40831</c:v>
                </c:pt>
                <c:pt idx="288">
                  <c:v>40832</c:v>
                </c:pt>
                <c:pt idx="289">
                  <c:v>40833</c:v>
                </c:pt>
                <c:pt idx="290">
                  <c:v>40834</c:v>
                </c:pt>
                <c:pt idx="291">
                  <c:v>40835</c:v>
                </c:pt>
                <c:pt idx="292">
                  <c:v>40836</c:v>
                </c:pt>
                <c:pt idx="293">
                  <c:v>40837</c:v>
                </c:pt>
                <c:pt idx="294">
                  <c:v>40838</c:v>
                </c:pt>
                <c:pt idx="295">
                  <c:v>40839</c:v>
                </c:pt>
                <c:pt idx="296">
                  <c:v>40840</c:v>
                </c:pt>
                <c:pt idx="297">
                  <c:v>40841</c:v>
                </c:pt>
                <c:pt idx="298">
                  <c:v>40842</c:v>
                </c:pt>
                <c:pt idx="299">
                  <c:v>40843</c:v>
                </c:pt>
                <c:pt idx="300">
                  <c:v>40844</c:v>
                </c:pt>
                <c:pt idx="301">
                  <c:v>40845</c:v>
                </c:pt>
                <c:pt idx="302">
                  <c:v>40846</c:v>
                </c:pt>
                <c:pt idx="303">
                  <c:v>40847</c:v>
                </c:pt>
                <c:pt idx="304">
                  <c:v>40848</c:v>
                </c:pt>
                <c:pt idx="305">
                  <c:v>40849</c:v>
                </c:pt>
                <c:pt idx="306">
                  <c:v>40850</c:v>
                </c:pt>
                <c:pt idx="307">
                  <c:v>40851</c:v>
                </c:pt>
                <c:pt idx="308">
                  <c:v>40852</c:v>
                </c:pt>
                <c:pt idx="309">
                  <c:v>40853</c:v>
                </c:pt>
                <c:pt idx="310">
                  <c:v>40854</c:v>
                </c:pt>
                <c:pt idx="311">
                  <c:v>40855</c:v>
                </c:pt>
                <c:pt idx="312">
                  <c:v>40856</c:v>
                </c:pt>
                <c:pt idx="313">
                  <c:v>40857</c:v>
                </c:pt>
                <c:pt idx="314">
                  <c:v>40858</c:v>
                </c:pt>
                <c:pt idx="315">
                  <c:v>40859</c:v>
                </c:pt>
                <c:pt idx="316">
                  <c:v>40860</c:v>
                </c:pt>
                <c:pt idx="317">
                  <c:v>40861</c:v>
                </c:pt>
                <c:pt idx="318">
                  <c:v>40862</c:v>
                </c:pt>
                <c:pt idx="319">
                  <c:v>40863</c:v>
                </c:pt>
                <c:pt idx="320">
                  <c:v>40864</c:v>
                </c:pt>
                <c:pt idx="321">
                  <c:v>40865</c:v>
                </c:pt>
                <c:pt idx="322">
                  <c:v>40866</c:v>
                </c:pt>
                <c:pt idx="323">
                  <c:v>40867</c:v>
                </c:pt>
                <c:pt idx="324">
                  <c:v>40868</c:v>
                </c:pt>
                <c:pt idx="325">
                  <c:v>40869</c:v>
                </c:pt>
                <c:pt idx="326">
                  <c:v>40870</c:v>
                </c:pt>
                <c:pt idx="327">
                  <c:v>40871</c:v>
                </c:pt>
                <c:pt idx="328">
                  <c:v>40872</c:v>
                </c:pt>
                <c:pt idx="329">
                  <c:v>40873</c:v>
                </c:pt>
                <c:pt idx="330">
                  <c:v>40874</c:v>
                </c:pt>
                <c:pt idx="331">
                  <c:v>40875</c:v>
                </c:pt>
                <c:pt idx="332">
                  <c:v>40876</c:v>
                </c:pt>
                <c:pt idx="333">
                  <c:v>40877</c:v>
                </c:pt>
                <c:pt idx="334">
                  <c:v>40878</c:v>
                </c:pt>
                <c:pt idx="335">
                  <c:v>40879</c:v>
                </c:pt>
                <c:pt idx="336">
                  <c:v>40880</c:v>
                </c:pt>
                <c:pt idx="337">
                  <c:v>40881</c:v>
                </c:pt>
                <c:pt idx="338">
                  <c:v>40882</c:v>
                </c:pt>
                <c:pt idx="339">
                  <c:v>40883</c:v>
                </c:pt>
                <c:pt idx="340">
                  <c:v>40884</c:v>
                </c:pt>
                <c:pt idx="341">
                  <c:v>40885</c:v>
                </c:pt>
                <c:pt idx="342">
                  <c:v>40886</c:v>
                </c:pt>
                <c:pt idx="343">
                  <c:v>40887</c:v>
                </c:pt>
                <c:pt idx="344">
                  <c:v>40888</c:v>
                </c:pt>
                <c:pt idx="345">
                  <c:v>40889</c:v>
                </c:pt>
                <c:pt idx="346">
                  <c:v>40890</c:v>
                </c:pt>
                <c:pt idx="347">
                  <c:v>40891</c:v>
                </c:pt>
                <c:pt idx="348">
                  <c:v>40892</c:v>
                </c:pt>
                <c:pt idx="349">
                  <c:v>40893</c:v>
                </c:pt>
                <c:pt idx="350">
                  <c:v>40894</c:v>
                </c:pt>
                <c:pt idx="351">
                  <c:v>40895</c:v>
                </c:pt>
                <c:pt idx="352">
                  <c:v>40896</c:v>
                </c:pt>
                <c:pt idx="353">
                  <c:v>40897</c:v>
                </c:pt>
                <c:pt idx="354">
                  <c:v>40898</c:v>
                </c:pt>
                <c:pt idx="355">
                  <c:v>40899</c:v>
                </c:pt>
                <c:pt idx="356">
                  <c:v>40900</c:v>
                </c:pt>
                <c:pt idx="357">
                  <c:v>40901</c:v>
                </c:pt>
                <c:pt idx="358">
                  <c:v>40902</c:v>
                </c:pt>
                <c:pt idx="359">
                  <c:v>40903</c:v>
                </c:pt>
                <c:pt idx="360">
                  <c:v>40904</c:v>
                </c:pt>
                <c:pt idx="361">
                  <c:v>40905</c:v>
                </c:pt>
                <c:pt idx="362">
                  <c:v>40906</c:v>
                </c:pt>
                <c:pt idx="363">
                  <c:v>40907</c:v>
                </c:pt>
                <c:pt idx="364">
                  <c:v>40908</c:v>
                </c:pt>
              </c:numCache>
            </c:numRef>
          </c:cat>
          <c:val>
            <c:numRef>
              <c:f>'0609_PrinsHendrikGemaal_Debiet-'!$B$3:$B$367</c:f>
              <c:numCache>
                <c:formatCode>General</c:formatCode>
                <c:ptCount val="365"/>
                <c:pt idx="0">
                  <c:v>26992</c:v>
                </c:pt>
                <c:pt idx="1">
                  <c:v>43455</c:v>
                </c:pt>
                <c:pt idx="2">
                  <c:v>36555</c:v>
                </c:pt>
                <c:pt idx="3">
                  <c:v>35279</c:v>
                </c:pt>
                <c:pt idx="4">
                  <c:v>36937</c:v>
                </c:pt>
                <c:pt idx="5">
                  <c:v>53969</c:v>
                </c:pt>
                <c:pt idx="6">
                  <c:v>61927</c:v>
                </c:pt>
                <c:pt idx="7">
                  <c:v>91569</c:v>
                </c:pt>
                <c:pt idx="8">
                  <c:v>74727</c:v>
                </c:pt>
                <c:pt idx="9">
                  <c:v>54709</c:v>
                </c:pt>
                <c:pt idx="10">
                  <c:v>53448</c:v>
                </c:pt>
                <c:pt idx="11">
                  <c:v>64051</c:v>
                </c:pt>
                <c:pt idx="12">
                  <c:v>76747</c:v>
                </c:pt>
                <c:pt idx="13">
                  <c:v>86455</c:v>
                </c:pt>
                <c:pt idx="14">
                  <c:v>96217</c:v>
                </c:pt>
                <c:pt idx="15">
                  <c:v>76985</c:v>
                </c:pt>
                <c:pt idx="16">
                  <c:v>69277</c:v>
                </c:pt>
                <c:pt idx="17">
                  <c:v>77197</c:v>
                </c:pt>
                <c:pt idx="18">
                  <c:v>58295</c:v>
                </c:pt>
                <c:pt idx="19">
                  <c:v>55539</c:v>
                </c:pt>
                <c:pt idx="20">
                  <c:v>36191</c:v>
                </c:pt>
                <c:pt idx="21">
                  <c:v>55320</c:v>
                </c:pt>
                <c:pt idx="22">
                  <c:v>46960</c:v>
                </c:pt>
                <c:pt idx="23">
                  <c:v>46876</c:v>
                </c:pt>
                <c:pt idx="24">
                  <c:v>39767</c:v>
                </c:pt>
                <c:pt idx="25">
                  <c:v>42333</c:v>
                </c:pt>
                <c:pt idx="26">
                  <c:v>36521</c:v>
                </c:pt>
                <c:pt idx="27">
                  <c:v>21897</c:v>
                </c:pt>
                <c:pt idx="28">
                  <c:v>26336</c:v>
                </c:pt>
                <c:pt idx="29">
                  <c:v>27499</c:v>
                </c:pt>
                <c:pt idx="30">
                  <c:v>26675</c:v>
                </c:pt>
                <c:pt idx="31">
                  <c:v>31976</c:v>
                </c:pt>
                <c:pt idx="32">
                  <c:v>32553</c:v>
                </c:pt>
                <c:pt idx="33">
                  <c:v>27179</c:v>
                </c:pt>
                <c:pt idx="34">
                  <c:v>34621</c:v>
                </c:pt>
                <c:pt idx="35">
                  <c:v>48656</c:v>
                </c:pt>
                <c:pt idx="36">
                  <c:v>38101</c:v>
                </c:pt>
                <c:pt idx="37">
                  <c:v>32751</c:v>
                </c:pt>
                <c:pt idx="38">
                  <c:v>28169</c:v>
                </c:pt>
                <c:pt idx="39">
                  <c:v>32004</c:v>
                </c:pt>
                <c:pt idx="40">
                  <c:v>28685</c:v>
                </c:pt>
                <c:pt idx="41">
                  <c:v>36075</c:v>
                </c:pt>
                <c:pt idx="42">
                  <c:v>45185</c:v>
                </c:pt>
                <c:pt idx="43">
                  <c:v>45459</c:v>
                </c:pt>
                <c:pt idx="44">
                  <c:v>44055</c:v>
                </c:pt>
                <c:pt idx="45">
                  <c:v>39797</c:v>
                </c:pt>
                <c:pt idx="46">
                  <c:v>83529</c:v>
                </c:pt>
                <c:pt idx="47">
                  <c:v>35939</c:v>
                </c:pt>
                <c:pt idx="48">
                  <c:v>38287</c:v>
                </c:pt>
                <c:pt idx="49">
                  <c:v>29611</c:v>
                </c:pt>
                <c:pt idx="50">
                  <c:v>29967</c:v>
                </c:pt>
                <c:pt idx="51">
                  <c:v>24424</c:v>
                </c:pt>
                <c:pt idx="52">
                  <c:v>22567</c:v>
                </c:pt>
                <c:pt idx="53">
                  <c:v>27109</c:v>
                </c:pt>
                <c:pt idx="54">
                  <c:v>27353</c:v>
                </c:pt>
                <c:pt idx="55">
                  <c:v>34857</c:v>
                </c:pt>
                <c:pt idx="56">
                  <c:v>42295</c:v>
                </c:pt>
                <c:pt idx="57">
                  <c:v>72997</c:v>
                </c:pt>
                <c:pt idx="58">
                  <c:v>71725</c:v>
                </c:pt>
                <c:pt idx="59">
                  <c:v>50909</c:v>
                </c:pt>
                <c:pt idx="60">
                  <c:v>41943</c:v>
                </c:pt>
                <c:pt idx="61">
                  <c:v>37393</c:v>
                </c:pt>
                <c:pt idx="62">
                  <c:v>36629</c:v>
                </c:pt>
                <c:pt idx="63">
                  <c:v>31068</c:v>
                </c:pt>
                <c:pt idx="64">
                  <c:v>28772</c:v>
                </c:pt>
                <c:pt idx="65">
                  <c:v>29039</c:v>
                </c:pt>
                <c:pt idx="66">
                  <c:v>25168</c:v>
                </c:pt>
                <c:pt idx="67">
                  <c:v>23195</c:v>
                </c:pt>
                <c:pt idx="68">
                  <c:v>25521</c:v>
                </c:pt>
                <c:pt idx="69">
                  <c:v>28963</c:v>
                </c:pt>
                <c:pt idx="70">
                  <c:v>27396</c:v>
                </c:pt>
                <c:pt idx="71">
                  <c:v>26211</c:v>
                </c:pt>
                <c:pt idx="72">
                  <c:v>24791</c:v>
                </c:pt>
                <c:pt idx="73">
                  <c:v>14803</c:v>
                </c:pt>
                <c:pt idx="74">
                  <c:v>6092</c:v>
                </c:pt>
                <c:pt idx="75">
                  <c:v>15411</c:v>
                </c:pt>
                <c:pt idx="76">
                  <c:v>10977</c:v>
                </c:pt>
                <c:pt idx="77">
                  <c:v>19943</c:v>
                </c:pt>
                <c:pt idx="78">
                  <c:v>17747</c:v>
                </c:pt>
                <c:pt idx="79">
                  <c:v>7255</c:v>
                </c:pt>
                <c:pt idx="80">
                  <c:v>16103</c:v>
                </c:pt>
                <c:pt idx="81">
                  <c:v>18307</c:v>
                </c:pt>
                <c:pt idx="82">
                  <c:v>19443</c:v>
                </c:pt>
                <c:pt idx="83">
                  <c:v>16359</c:v>
                </c:pt>
                <c:pt idx="84">
                  <c:v>25456</c:v>
                </c:pt>
                <c:pt idx="85">
                  <c:v>12500</c:v>
                </c:pt>
                <c:pt idx="86">
                  <c:v>14369</c:v>
                </c:pt>
                <c:pt idx="87">
                  <c:v>21553</c:v>
                </c:pt>
                <c:pt idx="88">
                  <c:v>14557</c:v>
                </c:pt>
                <c:pt idx="89">
                  <c:v>20651</c:v>
                </c:pt>
                <c:pt idx="90">
                  <c:v>21436</c:v>
                </c:pt>
                <c:pt idx="91">
                  <c:v>20788</c:v>
                </c:pt>
                <c:pt idx="92">
                  <c:v>23703</c:v>
                </c:pt>
                <c:pt idx="93">
                  <c:v>18004</c:v>
                </c:pt>
                <c:pt idx="94">
                  <c:v>21788</c:v>
                </c:pt>
                <c:pt idx="95">
                  <c:v>22143</c:v>
                </c:pt>
                <c:pt idx="96">
                  <c:v>18689</c:v>
                </c:pt>
                <c:pt idx="97">
                  <c:v>16256</c:v>
                </c:pt>
                <c:pt idx="98">
                  <c:v>32461</c:v>
                </c:pt>
                <c:pt idx="99">
                  <c:v>16877</c:v>
                </c:pt>
                <c:pt idx="100">
                  <c:v>9035</c:v>
                </c:pt>
                <c:pt idx="101">
                  <c:v>27805</c:v>
                </c:pt>
                <c:pt idx="102">
                  <c:v>18263</c:v>
                </c:pt>
                <c:pt idx="103">
                  <c:v>15661</c:v>
                </c:pt>
                <c:pt idx="104">
                  <c:v>15173</c:v>
                </c:pt>
                <c:pt idx="105">
                  <c:v>16021</c:v>
                </c:pt>
                <c:pt idx="106">
                  <c:v>16285</c:v>
                </c:pt>
                <c:pt idx="107">
                  <c:v>9152</c:v>
                </c:pt>
                <c:pt idx="108">
                  <c:v>9735</c:v>
                </c:pt>
                <c:pt idx="109">
                  <c:v>15501</c:v>
                </c:pt>
                <c:pt idx="110">
                  <c:v>14079</c:v>
                </c:pt>
                <c:pt idx="111">
                  <c:v>12848</c:v>
                </c:pt>
                <c:pt idx="112">
                  <c:v>16309</c:v>
                </c:pt>
                <c:pt idx="113">
                  <c:v>15256</c:v>
                </c:pt>
                <c:pt idx="114">
                  <c:v>11368</c:v>
                </c:pt>
                <c:pt idx="115">
                  <c:v>10280</c:v>
                </c:pt>
                <c:pt idx="116">
                  <c:v>6444</c:v>
                </c:pt>
                <c:pt idx="117">
                  <c:v>4800</c:v>
                </c:pt>
                <c:pt idx="118">
                  <c:v>4800</c:v>
                </c:pt>
                <c:pt idx="119">
                  <c:v>6409</c:v>
                </c:pt>
                <c:pt idx="120">
                  <c:v>6000</c:v>
                </c:pt>
                <c:pt idx="121">
                  <c:v>1200</c:v>
                </c:pt>
                <c:pt idx="122">
                  <c:v>3600</c:v>
                </c:pt>
                <c:pt idx="123">
                  <c:v>3600</c:v>
                </c:pt>
                <c:pt idx="124">
                  <c:v>4800</c:v>
                </c:pt>
                <c:pt idx="125">
                  <c:v>4800</c:v>
                </c:pt>
                <c:pt idx="126">
                  <c:v>0</c:v>
                </c:pt>
                <c:pt idx="127">
                  <c:v>6000</c:v>
                </c:pt>
                <c:pt idx="128">
                  <c:v>0</c:v>
                </c:pt>
                <c:pt idx="129">
                  <c:v>4800</c:v>
                </c:pt>
                <c:pt idx="130">
                  <c:v>3600</c:v>
                </c:pt>
                <c:pt idx="131">
                  <c:v>22800</c:v>
                </c:pt>
                <c:pt idx="132">
                  <c:v>2685</c:v>
                </c:pt>
                <c:pt idx="133">
                  <c:v>4800</c:v>
                </c:pt>
                <c:pt idx="134">
                  <c:v>3600</c:v>
                </c:pt>
                <c:pt idx="135">
                  <c:v>1200</c:v>
                </c:pt>
                <c:pt idx="136">
                  <c:v>6000</c:v>
                </c:pt>
                <c:pt idx="137">
                  <c:v>5415</c:v>
                </c:pt>
                <c:pt idx="138">
                  <c:v>6000</c:v>
                </c:pt>
                <c:pt idx="139">
                  <c:v>4800</c:v>
                </c:pt>
                <c:pt idx="140">
                  <c:v>6000</c:v>
                </c:pt>
                <c:pt idx="141">
                  <c:v>4800</c:v>
                </c:pt>
                <c:pt idx="142">
                  <c:v>3600</c:v>
                </c:pt>
                <c:pt idx="143">
                  <c:v>2400</c:v>
                </c:pt>
                <c:pt idx="144">
                  <c:v>4800</c:v>
                </c:pt>
                <c:pt idx="145">
                  <c:v>4800</c:v>
                </c:pt>
                <c:pt idx="146">
                  <c:v>6000</c:v>
                </c:pt>
                <c:pt idx="147">
                  <c:v>7200</c:v>
                </c:pt>
                <c:pt idx="148">
                  <c:v>6000</c:v>
                </c:pt>
                <c:pt idx="149">
                  <c:v>3600</c:v>
                </c:pt>
                <c:pt idx="150">
                  <c:v>4800</c:v>
                </c:pt>
                <c:pt idx="151">
                  <c:v>6000</c:v>
                </c:pt>
                <c:pt idx="152">
                  <c:v>6000</c:v>
                </c:pt>
                <c:pt idx="153">
                  <c:v>1200</c:v>
                </c:pt>
                <c:pt idx="154">
                  <c:v>21684</c:v>
                </c:pt>
                <c:pt idx="155">
                  <c:v>3600</c:v>
                </c:pt>
                <c:pt idx="156">
                  <c:v>3600</c:v>
                </c:pt>
                <c:pt idx="157">
                  <c:v>9809</c:v>
                </c:pt>
                <c:pt idx="158">
                  <c:v>7200</c:v>
                </c:pt>
                <c:pt idx="159">
                  <c:v>4800</c:v>
                </c:pt>
                <c:pt idx="160">
                  <c:v>7200</c:v>
                </c:pt>
                <c:pt idx="161">
                  <c:v>7200</c:v>
                </c:pt>
                <c:pt idx="162">
                  <c:v>0</c:v>
                </c:pt>
                <c:pt idx="163">
                  <c:v>2417</c:v>
                </c:pt>
                <c:pt idx="164">
                  <c:v>1200</c:v>
                </c:pt>
                <c:pt idx="165">
                  <c:v>3600</c:v>
                </c:pt>
                <c:pt idx="166">
                  <c:v>6000</c:v>
                </c:pt>
                <c:pt idx="167">
                  <c:v>9600</c:v>
                </c:pt>
                <c:pt idx="168">
                  <c:v>6000</c:v>
                </c:pt>
                <c:pt idx="169">
                  <c:v>10800</c:v>
                </c:pt>
                <c:pt idx="170">
                  <c:v>8400</c:v>
                </c:pt>
                <c:pt idx="171">
                  <c:v>3600</c:v>
                </c:pt>
                <c:pt idx="172">
                  <c:v>4800</c:v>
                </c:pt>
                <c:pt idx="173">
                  <c:v>8400</c:v>
                </c:pt>
                <c:pt idx="174">
                  <c:v>8400</c:v>
                </c:pt>
                <c:pt idx="175">
                  <c:v>0</c:v>
                </c:pt>
                <c:pt idx="176">
                  <c:v>8400</c:v>
                </c:pt>
                <c:pt idx="177">
                  <c:v>6000</c:v>
                </c:pt>
                <c:pt idx="178">
                  <c:v>3600</c:v>
                </c:pt>
                <c:pt idx="179">
                  <c:v>26400</c:v>
                </c:pt>
                <c:pt idx="180">
                  <c:v>13200</c:v>
                </c:pt>
                <c:pt idx="181">
                  <c:v>10800</c:v>
                </c:pt>
                <c:pt idx="182">
                  <c:v>9600</c:v>
                </c:pt>
                <c:pt idx="183">
                  <c:v>8400</c:v>
                </c:pt>
                <c:pt idx="184">
                  <c:v>0</c:v>
                </c:pt>
                <c:pt idx="185">
                  <c:v>7200</c:v>
                </c:pt>
                <c:pt idx="186">
                  <c:v>0</c:v>
                </c:pt>
                <c:pt idx="187">
                  <c:v>1200</c:v>
                </c:pt>
                <c:pt idx="188">
                  <c:v>11595</c:v>
                </c:pt>
                <c:pt idx="189">
                  <c:v>0</c:v>
                </c:pt>
                <c:pt idx="190">
                  <c:v>7200</c:v>
                </c:pt>
                <c:pt idx="191">
                  <c:v>4800</c:v>
                </c:pt>
                <c:pt idx="192">
                  <c:v>11071</c:v>
                </c:pt>
                <c:pt idx="193">
                  <c:v>15344</c:v>
                </c:pt>
                <c:pt idx="194">
                  <c:v>89953</c:v>
                </c:pt>
                <c:pt idx="195">
                  <c:v>128557</c:v>
                </c:pt>
                <c:pt idx="196">
                  <c:v>81561</c:v>
                </c:pt>
                <c:pt idx="197">
                  <c:v>82776</c:v>
                </c:pt>
                <c:pt idx="198">
                  <c:v>126585</c:v>
                </c:pt>
                <c:pt idx="199">
                  <c:v>114004</c:v>
                </c:pt>
                <c:pt idx="200">
                  <c:v>86553</c:v>
                </c:pt>
                <c:pt idx="201">
                  <c:v>60635</c:v>
                </c:pt>
                <c:pt idx="202">
                  <c:v>39221</c:v>
                </c:pt>
                <c:pt idx="203">
                  <c:v>50760</c:v>
                </c:pt>
                <c:pt idx="204">
                  <c:v>120901</c:v>
                </c:pt>
                <c:pt idx="205">
                  <c:v>139472</c:v>
                </c:pt>
                <c:pt idx="206">
                  <c:v>81319</c:v>
                </c:pt>
                <c:pt idx="207">
                  <c:v>71148</c:v>
                </c:pt>
                <c:pt idx="208">
                  <c:v>55839</c:v>
                </c:pt>
                <c:pt idx="209">
                  <c:v>39133</c:v>
                </c:pt>
                <c:pt idx="210">
                  <c:v>31371</c:v>
                </c:pt>
                <c:pt idx="211">
                  <c:v>29921</c:v>
                </c:pt>
                <c:pt idx="212">
                  <c:v>18791</c:v>
                </c:pt>
                <c:pt idx="213">
                  <c:v>32880</c:v>
                </c:pt>
                <c:pt idx="214">
                  <c:v>19273</c:v>
                </c:pt>
                <c:pt idx="215">
                  <c:v>23025</c:v>
                </c:pt>
                <c:pt idx="216">
                  <c:v>26700</c:v>
                </c:pt>
                <c:pt idx="217">
                  <c:v>24088</c:v>
                </c:pt>
                <c:pt idx="218">
                  <c:v>28361</c:v>
                </c:pt>
                <c:pt idx="219">
                  <c:v>36011</c:v>
                </c:pt>
                <c:pt idx="220">
                  <c:v>48395</c:v>
                </c:pt>
                <c:pt idx="221">
                  <c:v>33464</c:v>
                </c:pt>
                <c:pt idx="222">
                  <c:v>46832</c:v>
                </c:pt>
                <c:pt idx="223">
                  <c:v>51600</c:v>
                </c:pt>
                <c:pt idx="224">
                  <c:v>36608</c:v>
                </c:pt>
                <c:pt idx="225">
                  <c:v>25376</c:v>
                </c:pt>
                <c:pt idx="226">
                  <c:v>26769</c:v>
                </c:pt>
                <c:pt idx="227">
                  <c:v>26495</c:v>
                </c:pt>
                <c:pt idx="228">
                  <c:v>25516</c:v>
                </c:pt>
                <c:pt idx="229">
                  <c:v>28057</c:v>
                </c:pt>
                <c:pt idx="230">
                  <c:v>35435</c:v>
                </c:pt>
                <c:pt idx="231">
                  <c:v>39268</c:v>
                </c:pt>
                <c:pt idx="232">
                  <c:v>21081</c:v>
                </c:pt>
                <c:pt idx="233">
                  <c:v>29341</c:v>
                </c:pt>
                <c:pt idx="234">
                  <c:v>26669</c:v>
                </c:pt>
                <c:pt idx="235">
                  <c:v>35061</c:v>
                </c:pt>
                <c:pt idx="236">
                  <c:v>41981</c:v>
                </c:pt>
                <c:pt idx="237">
                  <c:v>57748</c:v>
                </c:pt>
                <c:pt idx="238">
                  <c:v>73979</c:v>
                </c:pt>
                <c:pt idx="239">
                  <c:v>66737</c:v>
                </c:pt>
                <c:pt idx="240">
                  <c:v>64640</c:v>
                </c:pt>
                <c:pt idx="241">
                  <c:v>55219</c:v>
                </c:pt>
                <c:pt idx="242">
                  <c:v>45844</c:v>
                </c:pt>
                <c:pt idx="243">
                  <c:v>34123</c:v>
                </c:pt>
                <c:pt idx="244">
                  <c:v>38347</c:v>
                </c:pt>
                <c:pt idx="245">
                  <c:v>28571</c:v>
                </c:pt>
                <c:pt idx="246">
                  <c:v>33347</c:v>
                </c:pt>
                <c:pt idx="247">
                  <c:v>43423</c:v>
                </c:pt>
                <c:pt idx="248">
                  <c:v>46825</c:v>
                </c:pt>
                <c:pt idx="249">
                  <c:v>93260</c:v>
                </c:pt>
                <c:pt idx="250">
                  <c:v>78753</c:v>
                </c:pt>
                <c:pt idx="251">
                  <c:v>79025</c:v>
                </c:pt>
                <c:pt idx="252">
                  <c:v>66245</c:v>
                </c:pt>
                <c:pt idx="253">
                  <c:v>77644</c:v>
                </c:pt>
                <c:pt idx="254">
                  <c:v>72965</c:v>
                </c:pt>
                <c:pt idx="255">
                  <c:v>64659</c:v>
                </c:pt>
                <c:pt idx="256">
                  <c:v>49243</c:v>
                </c:pt>
                <c:pt idx="257">
                  <c:v>35096</c:v>
                </c:pt>
                <c:pt idx="258">
                  <c:v>34224</c:v>
                </c:pt>
                <c:pt idx="259">
                  <c:v>39513</c:v>
                </c:pt>
                <c:pt idx="260">
                  <c:v>68868</c:v>
                </c:pt>
                <c:pt idx="261">
                  <c:v>59223</c:v>
                </c:pt>
                <c:pt idx="262">
                  <c:v>39651</c:v>
                </c:pt>
                <c:pt idx="263">
                  <c:v>67636</c:v>
                </c:pt>
                <c:pt idx="264">
                  <c:v>63161</c:v>
                </c:pt>
                <c:pt idx="265">
                  <c:v>46661</c:v>
                </c:pt>
                <c:pt idx="266">
                  <c:v>44616</c:v>
                </c:pt>
                <c:pt idx="267">
                  <c:v>35507</c:v>
                </c:pt>
                <c:pt idx="268">
                  <c:v>32841</c:v>
                </c:pt>
                <c:pt idx="269">
                  <c:v>27653</c:v>
                </c:pt>
                <c:pt idx="270">
                  <c:v>28185</c:v>
                </c:pt>
                <c:pt idx="271">
                  <c:v>18976</c:v>
                </c:pt>
                <c:pt idx="272">
                  <c:v>26447</c:v>
                </c:pt>
                <c:pt idx="273">
                  <c:v>26571</c:v>
                </c:pt>
                <c:pt idx="274">
                  <c:v>27940</c:v>
                </c:pt>
                <c:pt idx="275">
                  <c:v>26888</c:v>
                </c:pt>
                <c:pt idx="276">
                  <c:v>26581</c:v>
                </c:pt>
                <c:pt idx="277">
                  <c:v>23480</c:v>
                </c:pt>
                <c:pt idx="278">
                  <c:v>33652</c:v>
                </c:pt>
                <c:pt idx="279">
                  <c:v>61365</c:v>
                </c:pt>
                <c:pt idx="280">
                  <c:v>47141</c:v>
                </c:pt>
                <c:pt idx="281">
                  <c:v>44961</c:v>
                </c:pt>
                <c:pt idx="282">
                  <c:v>65960</c:v>
                </c:pt>
                <c:pt idx="283">
                  <c:v>81619</c:v>
                </c:pt>
                <c:pt idx="284">
                  <c:v>95845</c:v>
                </c:pt>
                <c:pt idx="285">
                  <c:v>89904</c:v>
                </c:pt>
                <c:pt idx="286">
                  <c:v>56547</c:v>
                </c:pt>
                <c:pt idx="287">
                  <c:v>53081</c:v>
                </c:pt>
                <c:pt idx="288">
                  <c:v>35685</c:v>
                </c:pt>
                <c:pt idx="289">
                  <c:v>35489</c:v>
                </c:pt>
                <c:pt idx="290">
                  <c:v>81383</c:v>
                </c:pt>
                <c:pt idx="291">
                  <c:v>87093</c:v>
                </c:pt>
                <c:pt idx="292">
                  <c:v>75879</c:v>
                </c:pt>
                <c:pt idx="293">
                  <c:v>74300</c:v>
                </c:pt>
                <c:pt idx="294">
                  <c:v>55108</c:v>
                </c:pt>
                <c:pt idx="295">
                  <c:v>39613</c:v>
                </c:pt>
                <c:pt idx="296">
                  <c:v>33080</c:v>
                </c:pt>
                <c:pt idx="297">
                  <c:v>41843</c:v>
                </c:pt>
                <c:pt idx="298">
                  <c:v>39471</c:v>
                </c:pt>
                <c:pt idx="299">
                  <c:v>32409</c:v>
                </c:pt>
                <c:pt idx="300">
                  <c:v>36683</c:v>
                </c:pt>
                <c:pt idx="301">
                  <c:v>31155</c:v>
                </c:pt>
                <c:pt idx="302">
                  <c:v>27445</c:v>
                </c:pt>
                <c:pt idx="303">
                  <c:v>31976</c:v>
                </c:pt>
                <c:pt idx="304">
                  <c:v>31897</c:v>
                </c:pt>
                <c:pt idx="305">
                  <c:v>32165</c:v>
                </c:pt>
                <c:pt idx="306">
                  <c:v>40105</c:v>
                </c:pt>
                <c:pt idx="307">
                  <c:v>28349</c:v>
                </c:pt>
                <c:pt idx="308">
                  <c:v>39320</c:v>
                </c:pt>
                <c:pt idx="309">
                  <c:v>21581</c:v>
                </c:pt>
                <c:pt idx="310">
                  <c:v>22853</c:v>
                </c:pt>
                <c:pt idx="311">
                  <c:v>28809</c:v>
                </c:pt>
                <c:pt idx="312">
                  <c:v>30077</c:v>
                </c:pt>
                <c:pt idx="313">
                  <c:v>28672</c:v>
                </c:pt>
                <c:pt idx="314">
                  <c:v>29221</c:v>
                </c:pt>
                <c:pt idx="315">
                  <c:v>21220</c:v>
                </c:pt>
                <c:pt idx="316">
                  <c:v>27444</c:v>
                </c:pt>
                <c:pt idx="317">
                  <c:v>22479</c:v>
                </c:pt>
                <c:pt idx="318">
                  <c:v>22535</c:v>
                </c:pt>
                <c:pt idx="319">
                  <c:v>26699</c:v>
                </c:pt>
                <c:pt idx="320">
                  <c:v>23536</c:v>
                </c:pt>
                <c:pt idx="321">
                  <c:v>27629</c:v>
                </c:pt>
                <c:pt idx="322">
                  <c:v>22688</c:v>
                </c:pt>
                <c:pt idx="323">
                  <c:v>29640</c:v>
                </c:pt>
                <c:pt idx="324">
                  <c:v>28727</c:v>
                </c:pt>
                <c:pt idx="325">
                  <c:v>29917</c:v>
                </c:pt>
                <c:pt idx="326">
                  <c:v>37493</c:v>
                </c:pt>
                <c:pt idx="327">
                  <c:v>35344</c:v>
                </c:pt>
                <c:pt idx="328">
                  <c:v>37308</c:v>
                </c:pt>
                <c:pt idx="329">
                  <c:v>45955</c:v>
                </c:pt>
                <c:pt idx="330">
                  <c:v>32167</c:v>
                </c:pt>
                <c:pt idx="331">
                  <c:v>34224</c:v>
                </c:pt>
                <c:pt idx="332">
                  <c:v>32081</c:v>
                </c:pt>
                <c:pt idx="333">
                  <c:v>32192</c:v>
                </c:pt>
                <c:pt idx="334">
                  <c:v>47589</c:v>
                </c:pt>
                <c:pt idx="335">
                  <c:v>68269</c:v>
                </c:pt>
                <c:pt idx="336">
                  <c:v>106092</c:v>
                </c:pt>
                <c:pt idx="337">
                  <c:v>87075</c:v>
                </c:pt>
                <c:pt idx="338">
                  <c:v>91291</c:v>
                </c:pt>
                <c:pt idx="339">
                  <c:v>87213</c:v>
                </c:pt>
                <c:pt idx="340">
                  <c:v>66376</c:v>
                </c:pt>
                <c:pt idx="341">
                  <c:v>69099</c:v>
                </c:pt>
                <c:pt idx="342">
                  <c:v>87879</c:v>
                </c:pt>
                <c:pt idx="343">
                  <c:v>73465</c:v>
                </c:pt>
                <c:pt idx="344">
                  <c:v>56732</c:v>
                </c:pt>
                <c:pt idx="345">
                  <c:v>32987</c:v>
                </c:pt>
                <c:pt idx="346">
                  <c:v>91729</c:v>
                </c:pt>
                <c:pt idx="347">
                  <c:v>79248</c:v>
                </c:pt>
                <c:pt idx="348">
                  <c:v>69355</c:v>
                </c:pt>
                <c:pt idx="349">
                  <c:v>104380</c:v>
                </c:pt>
                <c:pt idx="350">
                  <c:v>80640</c:v>
                </c:pt>
                <c:pt idx="351">
                  <c:v>66068</c:v>
                </c:pt>
                <c:pt idx="352">
                  <c:v>67127</c:v>
                </c:pt>
                <c:pt idx="353">
                  <c:v>111085</c:v>
                </c:pt>
                <c:pt idx="354">
                  <c:v>71429</c:v>
                </c:pt>
                <c:pt idx="355">
                  <c:v>58484</c:v>
                </c:pt>
                <c:pt idx="356">
                  <c:v>57223</c:v>
                </c:pt>
                <c:pt idx="357">
                  <c:v>78661</c:v>
                </c:pt>
                <c:pt idx="358">
                  <c:v>57549</c:v>
                </c:pt>
                <c:pt idx="359">
                  <c:v>53529</c:v>
                </c:pt>
                <c:pt idx="360">
                  <c:v>50441</c:v>
                </c:pt>
                <c:pt idx="361">
                  <c:v>53108</c:v>
                </c:pt>
                <c:pt idx="362">
                  <c:v>55601</c:v>
                </c:pt>
                <c:pt idx="363">
                  <c:v>47012</c:v>
                </c:pt>
                <c:pt idx="364">
                  <c:v>20831</c:v>
                </c:pt>
              </c:numCache>
            </c:numRef>
          </c:val>
          <c:smooth val="0"/>
        </c:ser>
        <c:dLbls>
          <c:showLegendKey val="0"/>
          <c:showVal val="0"/>
          <c:showCatName val="0"/>
          <c:showSerName val="0"/>
          <c:showPercent val="0"/>
          <c:showBubbleSize val="0"/>
        </c:dLbls>
        <c:marker val="1"/>
        <c:smooth val="0"/>
        <c:axId val="164804480"/>
        <c:axId val="164806016"/>
      </c:lineChart>
      <c:dateAx>
        <c:axId val="164804480"/>
        <c:scaling>
          <c:orientation val="minMax"/>
        </c:scaling>
        <c:delete val="0"/>
        <c:axPos val="b"/>
        <c:numFmt formatCode="d/m/yyyy" sourceLinked="1"/>
        <c:majorTickMark val="out"/>
        <c:minorTickMark val="none"/>
        <c:tickLblPos val="nextTo"/>
        <c:txPr>
          <a:bodyPr/>
          <a:lstStyle/>
          <a:p>
            <a:pPr>
              <a:defRPr sz="1200" baseline="0"/>
            </a:pPr>
            <a:endParaRPr lang="nl-NL"/>
          </a:p>
        </c:txPr>
        <c:crossAx val="164806016"/>
        <c:crosses val="autoZero"/>
        <c:auto val="1"/>
        <c:lblOffset val="100"/>
        <c:baseTimeUnit val="days"/>
      </c:dateAx>
      <c:valAx>
        <c:axId val="164806016"/>
        <c:scaling>
          <c:orientation val="minMax"/>
        </c:scaling>
        <c:delete val="0"/>
        <c:axPos val="l"/>
        <c:majorGridlines/>
        <c:title>
          <c:tx>
            <c:rich>
              <a:bodyPr rot="-5400000" vert="horz"/>
              <a:lstStyle/>
              <a:p>
                <a:pPr>
                  <a:defRPr sz="1400" baseline="0"/>
                </a:pPr>
                <a:r>
                  <a:rPr lang="nl-NL" sz="1400" baseline="0" dirty="0" smtClean="0"/>
                  <a:t>Afvoer </a:t>
                </a:r>
                <a:r>
                  <a:rPr lang="nl-NL" sz="1400" baseline="0" dirty="0" err="1" smtClean="0"/>
                  <a:t>P.Hendrikpolder</a:t>
                </a:r>
                <a:r>
                  <a:rPr lang="nl-NL" sz="1400" baseline="0" dirty="0" smtClean="0"/>
                  <a:t> </a:t>
                </a:r>
                <a:r>
                  <a:rPr lang="nl-NL" sz="1400" baseline="0" dirty="0"/>
                  <a:t>(m3/dag)</a:t>
                </a:r>
              </a:p>
            </c:rich>
          </c:tx>
          <c:layout/>
          <c:overlay val="0"/>
        </c:title>
        <c:numFmt formatCode="General" sourceLinked="1"/>
        <c:majorTickMark val="out"/>
        <c:minorTickMark val="none"/>
        <c:tickLblPos val="nextTo"/>
        <c:txPr>
          <a:bodyPr/>
          <a:lstStyle/>
          <a:p>
            <a:pPr>
              <a:defRPr sz="1200" baseline="0"/>
            </a:pPr>
            <a:endParaRPr lang="nl-NL"/>
          </a:p>
        </c:txPr>
        <c:crossAx val="164804480"/>
        <c:crosses val="autoZero"/>
        <c:crossBetween val="between"/>
      </c:valAx>
    </c:plotArea>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0.3646</cdr:x>
      <cdr:y>0.75799</cdr:y>
    </cdr:from>
    <cdr:to>
      <cdr:x>0.58717</cdr:x>
      <cdr:y>0.89621</cdr:y>
    </cdr:to>
    <cdr:sp macro="" textlink="">
      <cdr:nvSpPr>
        <cdr:cNvPr id="2" name="Ovaal 1"/>
        <cdr:cNvSpPr/>
      </cdr:nvSpPr>
      <cdr:spPr>
        <a:xfrm xmlns:a="http://schemas.openxmlformats.org/drawingml/2006/main">
          <a:off x="3240360" y="4392488"/>
          <a:ext cx="1978060" cy="800971"/>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nl-NL"/>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C0ACCC-D9EB-4915-8EA2-88268EDD846B}" type="datetimeFigureOut">
              <a:rPr lang="nl-NL" smtClean="0"/>
              <a:t>15-4-2015</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BC9CC6-5186-4CB2-B7E2-278CD95E1C94}" type="slidenum">
              <a:rPr lang="nl-NL" smtClean="0"/>
              <a:t>‹nr.›</a:t>
            </a:fld>
            <a:endParaRPr lang="nl-NL"/>
          </a:p>
        </p:txBody>
      </p:sp>
    </p:spTree>
    <p:extLst>
      <p:ext uri="{BB962C8B-B14F-4D97-AF65-F5344CB8AC3E}">
        <p14:creationId xmlns:p14="http://schemas.microsoft.com/office/powerpoint/2010/main" val="646224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spaarwater.com/pg-27227-7-75597/pagina/groningen_hornhuizen.htm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Ondanks de lichte toename van de zomerneerslag in scenario’s G</a:t>
            </a:r>
            <a:r>
              <a:rPr lang="nl-NL" baseline="-25000" dirty="0" smtClean="0"/>
              <a:t>L</a:t>
            </a:r>
            <a:r>
              <a:rPr lang="nl-NL" dirty="0" smtClean="0"/>
              <a:t> en W</a:t>
            </a:r>
            <a:r>
              <a:rPr lang="nl-NL" baseline="-25000" dirty="0" smtClean="0"/>
              <a:t>L</a:t>
            </a:r>
            <a:r>
              <a:rPr lang="nl-NL" baseline="0" dirty="0" smtClean="0"/>
              <a:t> is toch sprake van een toename van het verdampingsoverschot omdat ook de potentiele verdamping in de zomer toeneemt.</a:t>
            </a:r>
            <a:endParaRPr lang="nl-NL" baseline="0" dirty="0"/>
          </a:p>
        </p:txBody>
      </p:sp>
      <p:sp>
        <p:nvSpPr>
          <p:cNvPr id="4" name="Tijdelijke aanduiding voor dianummer 3"/>
          <p:cNvSpPr>
            <a:spLocks noGrp="1"/>
          </p:cNvSpPr>
          <p:nvPr>
            <p:ph type="sldNum" sz="quarter" idx="10"/>
          </p:nvPr>
        </p:nvSpPr>
        <p:spPr/>
        <p:txBody>
          <a:bodyPr/>
          <a:lstStyle/>
          <a:p>
            <a:fld id="{0FBC9CC6-5186-4CB2-B7E2-278CD95E1C94}" type="slidenum">
              <a:rPr lang="nl-NL" smtClean="0"/>
              <a:t>3</a:t>
            </a:fld>
            <a:endParaRPr lang="nl-NL"/>
          </a:p>
        </p:txBody>
      </p:sp>
    </p:spTree>
    <p:extLst>
      <p:ext uri="{BB962C8B-B14F-4D97-AF65-F5344CB8AC3E}">
        <p14:creationId xmlns:p14="http://schemas.microsoft.com/office/powerpoint/2010/main" val="1045742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In het jargon van het KNMI heten ze clusterbuien. Ze vallen in de nazomer en in de herfst als het opgewarmde zeewater zich makkelijk laat verleiden tot een reisje. Het is net regen, zo'n bijna aaneengesloten pak van buien, maar de intensiteit is enorm. Omdat die buien zo topzwaar zijn, is de kuststrook het voornaamste doelwit. Het Westland, dat aaneengesloten landschap van glas waaronder bloemen en groente worden geteeld, ligt in de kuststrook.</a:t>
            </a:r>
            <a:endParaRPr lang="nl-NL" dirty="0"/>
          </a:p>
        </p:txBody>
      </p:sp>
      <p:sp>
        <p:nvSpPr>
          <p:cNvPr id="4" name="Tijdelijke aanduiding voor dianummer 3"/>
          <p:cNvSpPr>
            <a:spLocks noGrp="1"/>
          </p:cNvSpPr>
          <p:nvPr>
            <p:ph type="sldNum" sz="quarter" idx="10"/>
          </p:nvPr>
        </p:nvSpPr>
        <p:spPr/>
        <p:txBody>
          <a:bodyPr/>
          <a:lstStyle/>
          <a:p>
            <a:fld id="{0FBC9CC6-5186-4CB2-B7E2-278CD95E1C94}" type="slidenum">
              <a:rPr lang="nl-NL" smtClean="0"/>
              <a:t>16</a:t>
            </a:fld>
            <a:endParaRPr lang="nl-NL"/>
          </a:p>
        </p:txBody>
      </p:sp>
    </p:spTree>
    <p:extLst>
      <p:ext uri="{BB962C8B-B14F-4D97-AF65-F5344CB8AC3E}">
        <p14:creationId xmlns:p14="http://schemas.microsoft.com/office/powerpoint/2010/main" val="4088735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Tussen 1910 en 2013 nam jaarlijkse neerslag</a:t>
            </a:r>
            <a:r>
              <a:rPr lang="nl-NL" baseline="0" dirty="0" smtClean="0"/>
              <a:t> in NL toe met 26%. Tussen 1951 en 2013 toename 14%. Alle seizoenen behalve zomer zijn natter geworden. Wel valt regen in de zomer vaker geconcentreerd in </a:t>
            </a:r>
            <a:r>
              <a:rPr lang="nl-NL" baseline="0" dirty="0" err="1" smtClean="0"/>
              <a:t>zn</a:t>
            </a:r>
            <a:r>
              <a:rPr lang="nl-NL" baseline="0" dirty="0" smtClean="0"/>
              <a:t> clusterbuien, waardoor veel wateroverlast kan ontstaan</a:t>
            </a:r>
            <a:endParaRPr lang="nl-NL" dirty="0"/>
          </a:p>
        </p:txBody>
      </p:sp>
      <p:sp>
        <p:nvSpPr>
          <p:cNvPr id="4" name="Tijdelijke aanduiding voor dianummer 3"/>
          <p:cNvSpPr>
            <a:spLocks noGrp="1"/>
          </p:cNvSpPr>
          <p:nvPr>
            <p:ph type="sldNum" sz="quarter" idx="10"/>
          </p:nvPr>
        </p:nvSpPr>
        <p:spPr/>
        <p:txBody>
          <a:bodyPr/>
          <a:lstStyle/>
          <a:p>
            <a:fld id="{0FBC9CC6-5186-4CB2-B7E2-278CD95E1C94}" type="slidenum">
              <a:rPr lang="nl-NL" smtClean="0"/>
              <a:t>17</a:t>
            </a:fld>
            <a:endParaRPr lang="nl-NL"/>
          </a:p>
        </p:txBody>
      </p:sp>
    </p:spTree>
    <p:extLst>
      <p:ext uri="{BB962C8B-B14F-4D97-AF65-F5344CB8AC3E}">
        <p14:creationId xmlns:p14="http://schemas.microsoft.com/office/powerpoint/2010/main" val="2539795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smtClean="0">
                <a:solidFill>
                  <a:schemeClr val="tx1"/>
                </a:solidFill>
                <a:effectLst/>
                <a:latin typeface="+mn-lt"/>
                <a:ea typeface="+mn-ea"/>
                <a:cs typeface="+mn-cs"/>
              </a:rPr>
              <a:t/>
            </a:r>
            <a:br>
              <a:rPr lang="nl-NL" sz="1200" kern="1200" dirty="0" smtClean="0">
                <a:solidFill>
                  <a:schemeClr val="tx1"/>
                </a:solidFill>
                <a:effectLst/>
                <a:latin typeface="+mn-lt"/>
                <a:ea typeface="+mn-ea"/>
                <a:cs typeface="+mn-cs"/>
              </a:rPr>
            </a:br>
            <a:r>
              <a:rPr lang="nl-NL" sz="1200" kern="1200" dirty="0" smtClean="0">
                <a:solidFill>
                  <a:schemeClr val="tx1"/>
                </a:solidFill>
                <a:effectLst/>
                <a:latin typeface="+mn-lt"/>
                <a:ea typeface="+mn-ea"/>
                <a:cs typeface="+mn-cs"/>
              </a:rPr>
              <a:t>Op 26 juni was het vliegveld Texel gesloten door een wolkbreuk met windhoos. Deze leidde lokaal tot overlast. De volgende dag viel op Texel veel regen, terwijl het vasteland </a:t>
            </a:r>
          </a:p>
          <a:p>
            <a:r>
              <a:rPr lang="nl-NL" sz="1200" kern="1200" dirty="0" smtClean="0">
                <a:solidFill>
                  <a:schemeClr val="tx1"/>
                </a:solidFill>
                <a:effectLst/>
                <a:latin typeface="+mn-lt"/>
                <a:ea typeface="+mn-ea"/>
                <a:cs typeface="+mn-cs"/>
              </a:rPr>
              <a:t> </a:t>
            </a:r>
          </a:p>
          <a:p>
            <a:r>
              <a:rPr lang="nl-NL" sz="1200" kern="1200" dirty="0" smtClean="0">
                <a:solidFill>
                  <a:schemeClr val="tx1"/>
                </a:solidFill>
                <a:effectLst/>
                <a:latin typeface="+mn-lt"/>
                <a:ea typeface="+mn-ea"/>
                <a:cs typeface="+mn-cs"/>
              </a:rPr>
              <a:t>maar enkele mm neerslag te verwerken kreeg (afbeelding X). Dit is een typische zomersituatie, waarbij zich snel ontwikkelende buien lokaal veel neerslag geven in korte tijd</a:t>
            </a:r>
            <a:endParaRPr lang="nl-NL" dirty="0"/>
          </a:p>
        </p:txBody>
      </p:sp>
      <p:sp>
        <p:nvSpPr>
          <p:cNvPr id="4" name="Tijdelijke aanduiding voor dianummer 3"/>
          <p:cNvSpPr>
            <a:spLocks noGrp="1"/>
          </p:cNvSpPr>
          <p:nvPr>
            <p:ph type="sldNum" sz="quarter" idx="10"/>
          </p:nvPr>
        </p:nvSpPr>
        <p:spPr/>
        <p:txBody>
          <a:bodyPr/>
          <a:lstStyle/>
          <a:p>
            <a:fld id="{0FBC9CC6-5186-4CB2-B7E2-278CD95E1C94}" type="slidenum">
              <a:rPr lang="nl-NL" smtClean="0"/>
              <a:t>18</a:t>
            </a:fld>
            <a:endParaRPr lang="nl-NL"/>
          </a:p>
        </p:txBody>
      </p:sp>
    </p:spTree>
    <p:extLst>
      <p:ext uri="{BB962C8B-B14F-4D97-AF65-F5344CB8AC3E}">
        <p14:creationId xmlns:p14="http://schemas.microsoft.com/office/powerpoint/2010/main" val="223120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Gemiddelde</a:t>
            </a:r>
            <a:r>
              <a:rPr lang="nl-NL" baseline="0" dirty="0" smtClean="0"/>
              <a:t> jaarbalans 2000-2010 voor </a:t>
            </a:r>
            <a:r>
              <a:rPr lang="nl-NL" baseline="0" dirty="0" err="1" smtClean="0"/>
              <a:t>Eijerland</a:t>
            </a:r>
            <a:r>
              <a:rPr lang="nl-NL" baseline="0" dirty="0" smtClean="0"/>
              <a:t>, Waal en Burg en </a:t>
            </a:r>
            <a:r>
              <a:rPr lang="nl-NL" baseline="0" dirty="0" err="1" smtClean="0"/>
              <a:t>gemeensch</a:t>
            </a:r>
            <a:r>
              <a:rPr lang="nl-NL" baseline="0" dirty="0" smtClean="0"/>
              <a:t>. Polders; Dilemma: afvoer naar Waddenzee in winterperiode zal toenemen (W+) terwijl dit water in de zomerperiode hard nodig is. Hoe gaan we hiermee om? -&gt; deltavisie</a:t>
            </a:r>
            <a:endParaRPr lang="nl-NL" dirty="0"/>
          </a:p>
        </p:txBody>
      </p:sp>
      <p:sp>
        <p:nvSpPr>
          <p:cNvPr id="4" name="Tijdelijke aanduiding voor dianummer 3"/>
          <p:cNvSpPr>
            <a:spLocks noGrp="1"/>
          </p:cNvSpPr>
          <p:nvPr>
            <p:ph type="sldNum" sz="quarter" idx="10"/>
          </p:nvPr>
        </p:nvSpPr>
        <p:spPr/>
        <p:txBody>
          <a:bodyPr/>
          <a:lstStyle/>
          <a:p>
            <a:fld id="{CC8F1F19-AF3B-4FF7-B3FC-64FD610EFB5C}" type="slidenum">
              <a:rPr lang="nl-NL" smtClean="0"/>
              <a:pPr/>
              <a:t>20</a:t>
            </a:fld>
            <a:endParaRPr lang="nl-N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9BC7FC82-AD9F-40E8-9407-050DB969D3B4}" type="slidenum">
              <a:rPr lang="nl-NL"/>
              <a:pPr/>
              <a:t>21</a:t>
            </a:fld>
            <a:endParaRPr lang="nl-NL"/>
          </a:p>
        </p:txBody>
      </p:sp>
      <p:sp>
        <p:nvSpPr>
          <p:cNvPr id="37891" name="Rectangle 2"/>
          <p:cNvSpPr>
            <a:spLocks noGrp="1" noRot="1" noChangeAspect="1" noChangeArrowheads="1" noTextEdit="1"/>
          </p:cNvSpPr>
          <p:nvPr>
            <p:ph type="sldImg"/>
          </p:nvPr>
        </p:nvSpPr>
        <p:spPr>
          <a:xfrm>
            <a:off x="1122363" y="711200"/>
            <a:ext cx="4541837" cy="3406775"/>
          </a:xfrm>
          <a:ln/>
        </p:spPr>
      </p:sp>
      <p:sp>
        <p:nvSpPr>
          <p:cNvPr id="37892" name="Rectangle 3"/>
          <p:cNvSpPr>
            <a:spLocks noGrp="1" noChangeArrowheads="1"/>
          </p:cNvSpPr>
          <p:nvPr>
            <p:ph type="body" idx="1"/>
          </p:nvPr>
        </p:nvSpPr>
        <p:spPr>
          <a:xfrm>
            <a:off x="946153" y="4332222"/>
            <a:ext cx="4970522" cy="4118919"/>
          </a:xfrm>
          <a:noFill/>
          <a:ln/>
        </p:spPr>
        <p:txBody>
          <a:bodyPr/>
          <a:lstStyle/>
          <a:p>
            <a:pPr eaLnBrk="1" hangingPunct="1"/>
            <a:endParaRPr lang="nl-NL"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Klimaatverandering:</a:t>
            </a:r>
            <a:r>
              <a:rPr lang="nl-NL" baseline="0" dirty="0" smtClean="0"/>
              <a:t> gemiddelden</a:t>
            </a:r>
            <a:endParaRPr lang="nl-NL" dirty="0"/>
          </a:p>
        </p:txBody>
      </p:sp>
      <p:sp>
        <p:nvSpPr>
          <p:cNvPr id="4" name="Tijdelijke aanduiding voor dianummer 3"/>
          <p:cNvSpPr>
            <a:spLocks noGrp="1"/>
          </p:cNvSpPr>
          <p:nvPr>
            <p:ph type="sldNum" sz="quarter" idx="10"/>
          </p:nvPr>
        </p:nvSpPr>
        <p:spPr/>
        <p:txBody>
          <a:bodyPr/>
          <a:lstStyle/>
          <a:p>
            <a:fld id="{CC8F1F19-AF3B-4FF7-B3FC-64FD610EFB5C}" type="slidenum">
              <a:rPr lang="nl-NL" smtClean="0"/>
              <a:pPr/>
              <a:t>22</a:t>
            </a:fld>
            <a:endParaRPr lang="nl-N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Variatie droog en nat binnen huidig klimaat!</a:t>
            </a:r>
            <a:endParaRPr lang="nl-NL" dirty="0"/>
          </a:p>
        </p:txBody>
      </p:sp>
      <p:sp>
        <p:nvSpPr>
          <p:cNvPr id="4" name="Tijdelijke aanduiding voor dianummer 3"/>
          <p:cNvSpPr>
            <a:spLocks noGrp="1"/>
          </p:cNvSpPr>
          <p:nvPr>
            <p:ph type="sldNum" sz="quarter" idx="10"/>
          </p:nvPr>
        </p:nvSpPr>
        <p:spPr/>
        <p:txBody>
          <a:bodyPr/>
          <a:lstStyle/>
          <a:p>
            <a:fld id="{CC8F1F19-AF3B-4FF7-B3FC-64FD610EFB5C}" type="slidenum">
              <a:rPr lang="nl-NL" smtClean="0"/>
              <a:pPr/>
              <a:t>24</a:t>
            </a:fld>
            <a:endParaRPr lang="nl-N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Zomerneerslag (juni, juli, augustus) Huidig: 2003 droogst 2011 natst 1981-2011</a:t>
            </a:r>
          </a:p>
          <a:p>
            <a:r>
              <a:rPr lang="nl-NL" dirty="0" smtClean="0"/>
              <a:t>G:</a:t>
            </a:r>
            <a:r>
              <a:rPr lang="nl-NL" baseline="0" dirty="0" smtClean="0"/>
              <a:t> +3%, G+: -10%, W: +6%, W+: -19%</a:t>
            </a:r>
            <a:endParaRPr lang="nl-NL" dirty="0"/>
          </a:p>
        </p:txBody>
      </p:sp>
      <p:sp>
        <p:nvSpPr>
          <p:cNvPr id="4" name="Tijdelijke aanduiding voor dianummer 3"/>
          <p:cNvSpPr>
            <a:spLocks noGrp="1"/>
          </p:cNvSpPr>
          <p:nvPr>
            <p:ph type="sldNum" sz="quarter" idx="10"/>
          </p:nvPr>
        </p:nvSpPr>
        <p:spPr/>
        <p:txBody>
          <a:bodyPr/>
          <a:lstStyle/>
          <a:p>
            <a:fld id="{CC8F1F19-AF3B-4FF7-B3FC-64FD610EFB5C}" type="slidenum">
              <a:rPr lang="nl-NL" smtClean="0"/>
              <a:pPr/>
              <a:t>25</a:t>
            </a:fld>
            <a:endParaRPr lang="nl-N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err="1" smtClean="0"/>
              <a:t>Chloridevlak</a:t>
            </a:r>
            <a:r>
              <a:rPr lang="nl-NL" dirty="0" smtClean="0"/>
              <a:t>: nuttig voor in beeld brengen zoetwaterbel</a:t>
            </a:r>
            <a:endParaRPr lang="nl-NL" dirty="0"/>
          </a:p>
        </p:txBody>
      </p:sp>
      <p:sp>
        <p:nvSpPr>
          <p:cNvPr id="4" name="Tijdelijke aanduiding voor dianummer 3"/>
          <p:cNvSpPr>
            <a:spLocks noGrp="1"/>
          </p:cNvSpPr>
          <p:nvPr>
            <p:ph type="sldNum" sz="quarter" idx="10"/>
          </p:nvPr>
        </p:nvSpPr>
        <p:spPr/>
        <p:txBody>
          <a:bodyPr/>
          <a:lstStyle/>
          <a:p>
            <a:fld id="{CC8F1F19-AF3B-4FF7-B3FC-64FD610EFB5C}" type="slidenum">
              <a:rPr lang="nl-NL" smtClean="0"/>
              <a:pPr/>
              <a:t>29</a:t>
            </a:fld>
            <a:endParaRPr lang="nl-NL"/>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Gemiddeld jaar: met name afname zoetwaterbellen</a:t>
            </a:r>
          </a:p>
          <a:p>
            <a:r>
              <a:rPr lang="nl-NL" dirty="0" smtClean="0"/>
              <a:t>Zeer</a:t>
            </a:r>
            <a:r>
              <a:rPr lang="nl-NL" baseline="0" dirty="0" smtClean="0"/>
              <a:t> droog jaar: dit is vergelijking met </a:t>
            </a:r>
            <a:r>
              <a:rPr lang="nl-NL" baseline="0" dirty="0" err="1" smtClean="0"/>
              <a:t>ref</a:t>
            </a:r>
            <a:r>
              <a:rPr lang="nl-NL" baseline="0" dirty="0" smtClean="0"/>
              <a:t> 2010, dus effect droog jaar </a:t>
            </a:r>
            <a:r>
              <a:rPr lang="nl-NL" baseline="0" dirty="0" err="1" smtClean="0"/>
              <a:t>tov</a:t>
            </a:r>
            <a:r>
              <a:rPr lang="nl-NL" baseline="0" dirty="0" smtClean="0"/>
              <a:t> gemiddeld binnen huidig klimaat</a:t>
            </a:r>
          </a:p>
          <a:p>
            <a:r>
              <a:rPr lang="nl-NL" baseline="0" dirty="0" smtClean="0"/>
              <a:t>Afname zeer droog </a:t>
            </a:r>
            <a:r>
              <a:rPr lang="nl-NL" baseline="0" dirty="0" err="1" smtClean="0"/>
              <a:t>tov</a:t>
            </a:r>
            <a:r>
              <a:rPr lang="nl-NL" baseline="0" dirty="0" smtClean="0"/>
              <a:t> gemiddeld in huidig klimaat veel groter dan verschil w+ met huidig voor gemiddeld jaar, maar ieder jaar een dergelijke verlaging is toch een groot effect en bepalend voor het waterbeheer</a:t>
            </a:r>
            <a:endParaRPr lang="nl-NL" dirty="0"/>
          </a:p>
        </p:txBody>
      </p:sp>
      <p:sp>
        <p:nvSpPr>
          <p:cNvPr id="4" name="Tijdelijke aanduiding voor dianummer 3"/>
          <p:cNvSpPr>
            <a:spLocks noGrp="1"/>
          </p:cNvSpPr>
          <p:nvPr>
            <p:ph type="sldNum" sz="quarter" idx="10"/>
          </p:nvPr>
        </p:nvSpPr>
        <p:spPr/>
        <p:txBody>
          <a:bodyPr/>
          <a:lstStyle/>
          <a:p>
            <a:fld id="{CC8F1F19-AF3B-4FF7-B3FC-64FD610EFB5C}" type="slidenum">
              <a:rPr lang="nl-NL" smtClean="0"/>
              <a:pPr/>
              <a:t>30</a:t>
            </a:fld>
            <a:endParaRPr 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Gemiddeld voor NL / De Bilt</a:t>
            </a:r>
            <a:endParaRPr lang="nl-NL" dirty="0"/>
          </a:p>
        </p:txBody>
      </p:sp>
      <p:sp>
        <p:nvSpPr>
          <p:cNvPr id="4" name="Tijdelijke aanduiding voor dianummer 3"/>
          <p:cNvSpPr>
            <a:spLocks noGrp="1"/>
          </p:cNvSpPr>
          <p:nvPr>
            <p:ph type="sldNum" sz="quarter" idx="10"/>
          </p:nvPr>
        </p:nvSpPr>
        <p:spPr/>
        <p:txBody>
          <a:bodyPr/>
          <a:lstStyle/>
          <a:p>
            <a:fld id="{0FBC9CC6-5186-4CB2-B7E2-278CD95E1C94}" type="slidenum">
              <a:rPr lang="nl-NL" smtClean="0"/>
              <a:t>4</a:t>
            </a:fld>
            <a:endParaRPr lang="nl-NL"/>
          </a:p>
        </p:txBody>
      </p:sp>
    </p:spTree>
    <p:extLst>
      <p:ext uri="{BB962C8B-B14F-4D97-AF65-F5344CB8AC3E}">
        <p14:creationId xmlns:p14="http://schemas.microsoft.com/office/powerpoint/2010/main" val="30925335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Min en </a:t>
            </a:r>
            <a:r>
              <a:rPr lang="nl-NL" dirty="0" err="1" smtClean="0"/>
              <a:t>max</a:t>
            </a:r>
            <a:r>
              <a:rPr lang="nl-NL" dirty="0" smtClean="0"/>
              <a:t> periode 1977 – 2004/2007; metingen in oppervlaktewater</a:t>
            </a:r>
            <a:endParaRPr lang="nl-NL" dirty="0"/>
          </a:p>
        </p:txBody>
      </p:sp>
      <p:sp>
        <p:nvSpPr>
          <p:cNvPr id="4" name="Tijdelijke aanduiding voor dianummer 3"/>
          <p:cNvSpPr>
            <a:spLocks noGrp="1"/>
          </p:cNvSpPr>
          <p:nvPr>
            <p:ph type="sldNum" sz="quarter" idx="10"/>
          </p:nvPr>
        </p:nvSpPr>
        <p:spPr/>
        <p:txBody>
          <a:bodyPr/>
          <a:lstStyle/>
          <a:p>
            <a:fld id="{CC8F1F19-AF3B-4FF7-B3FC-64FD610EFB5C}" type="slidenum">
              <a:rPr lang="nl-NL" smtClean="0"/>
              <a:pPr/>
              <a:t>31</a:t>
            </a:fld>
            <a:endParaRPr lang="nl-NL"/>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Periode 50 jaar doorgerekend</a:t>
            </a:r>
            <a:r>
              <a:rPr lang="nl-NL" baseline="0" dirty="0" smtClean="0"/>
              <a:t> om stabiele situatie te krijgen; bovenste modellaag, dikte afhankelijk van locatie. </a:t>
            </a:r>
          </a:p>
          <a:p>
            <a:r>
              <a:rPr lang="nl-NL" dirty="0" smtClean="0"/>
              <a:t>In praktijk</a:t>
            </a:r>
            <a:r>
              <a:rPr lang="nl-NL" baseline="0" dirty="0" smtClean="0"/>
              <a:t> zoete lens op brak tot zoute onderlaag, lens neemt af gedurende de zomer.</a:t>
            </a:r>
            <a:endParaRPr lang="nl-NL" dirty="0"/>
          </a:p>
        </p:txBody>
      </p:sp>
      <p:sp>
        <p:nvSpPr>
          <p:cNvPr id="4" name="Tijdelijke aanduiding voor dianummer 3"/>
          <p:cNvSpPr>
            <a:spLocks noGrp="1"/>
          </p:cNvSpPr>
          <p:nvPr>
            <p:ph type="sldNum" sz="quarter" idx="10"/>
          </p:nvPr>
        </p:nvSpPr>
        <p:spPr/>
        <p:txBody>
          <a:bodyPr/>
          <a:lstStyle/>
          <a:p>
            <a:fld id="{CC8F1F19-AF3B-4FF7-B3FC-64FD610EFB5C}" type="slidenum">
              <a:rPr lang="nl-NL" smtClean="0"/>
              <a:pPr/>
              <a:t>32</a:t>
            </a:fld>
            <a:endParaRPr lang="nl-NL"/>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Effect langere drogere zomer en zeespiegelstijging 0,35</a:t>
            </a:r>
            <a:r>
              <a:rPr lang="nl-NL" baseline="0" dirty="0" smtClean="0"/>
              <a:t> m</a:t>
            </a:r>
            <a:endParaRPr lang="nl-NL" dirty="0"/>
          </a:p>
        </p:txBody>
      </p:sp>
      <p:sp>
        <p:nvSpPr>
          <p:cNvPr id="4" name="Tijdelijke aanduiding voor dianummer 3"/>
          <p:cNvSpPr>
            <a:spLocks noGrp="1"/>
          </p:cNvSpPr>
          <p:nvPr>
            <p:ph type="sldNum" sz="quarter" idx="10"/>
          </p:nvPr>
        </p:nvSpPr>
        <p:spPr/>
        <p:txBody>
          <a:bodyPr/>
          <a:lstStyle/>
          <a:p>
            <a:fld id="{CC8F1F19-AF3B-4FF7-B3FC-64FD610EFB5C}" type="slidenum">
              <a:rPr lang="nl-NL" smtClean="0"/>
              <a:pPr/>
              <a:t>34</a:t>
            </a:fld>
            <a:endParaRPr lang="nl-NL"/>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Afname zoetwaterbel in W+, in </a:t>
            </a:r>
            <a:r>
              <a:rPr lang="nl-NL" dirty="0" err="1" smtClean="0"/>
              <a:t>peilgereguleerd</a:t>
            </a:r>
            <a:r>
              <a:rPr lang="nl-NL" dirty="0" smtClean="0"/>
              <a:t> gebied zal </a:t>
            </a:r>
            <a:r>
              <a:rPr lang="nl-NL" dirty="0" err="1" smtClean="0"/>
              <a:t>zoetwaterlens</a:t>
            </a:r>
            <a:r>
              <a:rPr lang="nl-NL" dirty="0" smtClean="0"/>
              <a:t> afnemen maar model</a:t>
            </a:r>
            <a:r>
              <a:rPr lang="nl-NL" baseline="0" dirty="0" smtClean="0"/>
              <a:t> te grof om deze stratificatie te berekenen;</a:t>
            </a:r>
            <a:endParaRPr lang="nl-NL" dirty="0"/>
          </a:p>
        </p:txBody>
      </p:sp>
      <p:sp>
        <p:nvSpPr>
          <p:cNvPr id="4" name="Tijdelijke aanduiding voor dianummer 3"/>
          <p:cNvSpPr>
            <a:spLocks noGrp="1"/>
          </p:cNvSpPr>
          <p:nvPr>
            <p:ph type="sldNum" sz="quarter" idx="10"/>
          </p:nvPr>
        </p:nvSpPr>
        <p:spPr/>
        <p:txBody>
          <a:bodyPr/>
          <a:lstStyle/>
          <a:p>
            <a:fld id="{CC8F1F19-AF3B-4FF7-B3FC-64FD610EFB5C}" type="slidenum">
              <a:rPr lang="nl-NL" smtClean="0"/>
              <a:pPr/>
              <a:t>36</a:t>
            </a:fld>
            <a:endParaRPr lang="nl-NL"/>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smtClean="0"/>
              <a:t>Kans v voorkomen bepaalt het klimaat, daarom gemiddelde bepalend; jaarsom neerslag verandert niet veel in W+ maar verdeling over jaar wel</a:t>
            </a:r>
            <a:endParaRPr lang="nl-NL" dirty="0"/>
          </a:p>
        </p:txBody>
      </p:sp>
      <p:sp>
        <p:nvSpPr>
          <p:cNvPr id="4" name="Tijdelijke aanduiding voor dianummer 3"/>
          <p:cNvSpPr>
            <a:spLocks noGrp="1"/>
          </p:cNvSpPr>
          <p:nvPr>
            <p:ph type="sldNum" sz="quarter" idx="10"/>
          </p:nvPr>
        </p:nvSpPr>
        <p:spPr/>
        <p:txBody>
          <a:bodyPr/>
          <a:lstStyle/>
          <a:p>
            <a:fld id="{CC8F1F19-AF3B-4FF7-B3FC-64FD610EFB5C}" type="slidenum">
              <a:rPr lang="nl-NL" smtClean="0"/>
              <a:pPr/>
              <a:t>37</a:t>
            </a:fld>
            <a:endParaRPr 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Klimaatscenario’s geven geen aanwijzing dat de verschillen veranderen. Texel valt in regio met grootste neerslagtekort in NL. Dit in combinatie met beperkte zoetwatervoorraad maakt</a:t>
            </a:r>
            <a:r>
              <a:rPr lang="nl-NL" baseline="0" dirty="0" smtClean="0"/>
              <a:t> kwetsbaarder voor klimaatverandering</a:t>
            </a:r>
            <a:endParaRPr lang="nl-NL" dirty="0"/>
          </a:p>
        </p:txBody>
      </p:sp>
      <p:sp>
        <p:nvSpPr>
          <p:cNvPr id="4" name="Tijdelijke aanduiding voor dianummer 3"/>
          <p:cNvSpPr>
            <a:spLocks noGrp="1"/>
          </p:cNvSpPr>
          <p:nvPr>
            <p:ph type="sldNum" sz="quarter" idx="10"/>
          </p:nvPr>
        </p:nvSpPr>
        <p:spPr/>
        <p:txBody>
          <a:bodyPr/>
          <a:lstStyle/>
          <a:p>
            <a:fld id="{0FBC9CC6-5186-4CB2-B7E2-278CD95E1C94}" type="slidenum">
              <a:rPr lang="nl-NL" smtClean="0"/>
              <a:t>5</a:t>
            </a:fld>
            <a:endParaRPr lang="nl-NL"/>
          </a:p>
        </p:txBody>
      </p:sp>
    </p:spTree>
    <p:extLst>
      <p:ext uri="{BB962C8B-B14F-4D97-AF65-F5344CB8AC3E}">
        <p14:creationId xmlns:p14="http://schemas.microsoft.com/office/powerpoint/2010/main" val="1774353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Gecombineerde effect van zeespiegelstijging en toename</a:t>
            </a:r>
            <a:r>
              <a:rPr lang="nl-NL" baseline="0" dirty="0" smtClean="0"/>
              <a:t> neerslagtekort</a:t>
            </a:r>
            <a:endParaRPr lang="nl-NL" dirty="0"/>
          </a:p>
        </p:txBody>
      </p:sp>
      <p:sp>
        <p:nvSpPr>
          <p:cNvPr id="4" name="Tijdelijke aanduiding voor dianummer 3"/>
          <p:cNvSpPr>
            <a:spLocks noGrp="1"/>
          </p:cNvSpPr>
          <p:nvPr>
            <p:ph type="sldNum" sz="quarter" idx="10"/>
          </p:nvPr>
        </p:nvSpPr>
        <p:spPr/>
        <p:txBody>
          <a:bodyPr/>
          <a:lstStyle/>
          <a:p>
            <a:fld id="{0FBC9CC6-5186-4CB2-B7E2-278CD95E1C94}" type="slidenum">
              <a:rPr lang="nl-NL" smtClean="0"/>
              <a:t>6</a:t>
            </a:fld>
            <a:endParaRPr lang="nl-NL"/>
          </a:p>
        </p:txBody>
      </p:sp>
    </p:spTree>
    <p:extLst>
      <p:ext uri="{BB962C8B-B14F-4D97-AF65-F5344CB8AC3E}">
        <p14:creationId xmlns:p14="http://schemas.microsoft.com/office/powerpoint/2010/main" val="4788760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Kans op opbrengstderving speelt/ gaat spelen op locaties 2 en 3.</a:t>
            </a:r>
            <a:endParaRPr lang="nl-NL" dirty="0"/>
          </a:p>
        </p:txBody>
      </p:sp>
      <p:sp>
        <p:nvSpPr>
          <p:cNvPr id="4" name="Tijdelijke aanduiding voor dianummer 3"/>
          <p:cNvSpPr>
            <a:spLocks noGrp="1"/>
          </p:cNvSpPr>
          <p:nvPr>
            <p:ph type="sldNum" sz="quarter" idx="10"/>
          </p:nvPr>
        </p:nvSpPr>
        <p:spPr/>
        <p:txBody>
          <a:bodyPr/>
          <a:lstStyle/>
          <a:p>
            <a:fld id="{0FBC9CC6-5186-4CB2-B7E2-278CD95E1C94}" type="slidenum">
              <a:rPr lang="nl-NL" smtClean="0"/>
              <a:t>7</a:t>
            </a:fld>
            <a:endParaRPr lang="nl-NL"/>
          </a:p>
        </p:txBody>
      </p:sp>
    </p:spTree>
    <p:extLst>
      <p:ext uri="{BB962C8B-B14F-4D97-AF65-F5344CB8AC3E}">
        <p14:creationId xmlns:p14="http://schemas.microsoft.com/office/powerpoint/2010/main" val="1262982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FBC9CC6-5186-4CB2-B7E2-278CD95E1C94}" type="slidenum">
              <a:rPr lang="nl-NL" smtClean="0"/>
              <a:t>8</a:t>
            </a:fld>
            <a:endParaRPr lang="nl-NL"/>
          </a:p>
        </p:txBody>
      </p:sp>
    </p:spTree>
    <p:extLst>
      <p:ext uri="{BB962C8B-B14F-4D97-AF65-F5344CB8AC3E}">
        <p14:creationId xmlns:p14="http://schemas.microsoft.com/office/powerpoint/2010/main" val="133303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Inzoomen op zoetwaterlens. Kansrijke strategie die veelal toepasbaar is met de bestaande middelen.</a:t>
            </a:r>
            <a:endParaRPr lang="nl-NL" dirty="0"/>
          </a:p>
        </p:txBody>
      </p:sp>
      <p:sp>
        <p:nvSpPr>
          <p:cNvPr id="4" name="Tijdelijke aanduiding voor dianummer 3"/>
          <p:cNvSpPr>
            <a:spLocks noGrp="1"/>
          </p:cNvSpPr>
          <p:nvPr>
            <p:ph type="sldNum" sz="quarter" idx="10"/>
          </p:nvPr>
        </p:nvSpPr>
        <p:spPr/>
        <p:txBody>
          <a:bodyPr/>
          <a:lstStyle/>
          <a:p>
            <a:fld id="{0FBC9CC6-5186-4CB2-B7E2-278CD95E1C94}" type="slidenum">
              <a:rPr lang="nl-NL" smtClean="0"/>
              <a:t>9</a:t>
            </a:fld>
            <a:endParaRPr lang="nl-NL"/>
          </a:p>
        </p:txBody>
      </p:sp>
    </p:spTree>
    <p:extLst>
      <p:ext uri="{BB962C8B-B14F-4D97-AF65-F5344CB8AC3E}">
        <p14:creationId xmlns:p14="http://schemas.microsoft.com/office/powerpoint/2010/main" val="766746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smtClean="0">
                <a:solidFill>
                  <a:schemeClr val="tx1"/>
                </a:solidFill>
                <a:effectLst/>
                <a:latin typeface="+mn-lt"/>
                <a:ea typeface="+mn-ea"/>
                <a:cs typeface="+mn-cs"/>
              </a:rPr>
              <a:t>Op zich klopt het wat je zegt. Wat wel heel belangrijk is, is dat je voor het beheer van de zoetwaterlens wel het oppervlaktewaterpeil moet kunnen verlagen als de situatie daar om vraagt. Anders krijg je natschade.</a:t>
            </a:r>
          </a:p>
          <a:p>
            <a:r>
              <a:rPr lang="nl-NL" sz="1200" kern="1200" dirty="0" smtClean="0">
                <a:solidFill>
                  <a:schemeClr val="tx1"/>
                </a:solidFill>
                <a:effectLst/>
                <a:latin typeface="+mn-lt"/>
                <a:ea typeface="+mn-ea"/>
                <a:cs typeface="+mn-cs"/>
              </a:rPr>
              <a:t> </a:t>
            </a:r>
          </a:p>
          <a:p>
            <a:r>
              <a:rPr lang="nl-NL" sz="1200" u="sng" kern="1200" dirty="0" smtClean="0">
                <a:solidFill>
                  <a:schemeClr val="tx1"/>
                </a:solidFill>
                <a:effectLst/>
                <a:latin typeface="+mn-lt"/>
                <a:ea typeface="+mn-ea"/>
                <a:cs typeface="+mn-cs"/>
                <a:hlinkClick r:id="rId3"/>
              </a:rPr>
              <a:t>http://www.spaarwater.com/pg-27227-7-75597/pagina/groningen_hornhuizen.html</a:t>
            </a:r>
            <a:endParaRPr lang="nl-NL" sz="1200" kern="1200" dirty="0" smtClean="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10"/>
          </p:nvPr>
        </p:nvSpPr>
        <p:spPr/>
        <p:txBody>
          <a:bodyPr/>
          <a:lstStyle/>
          <a:p>
            <a:fld id="{0FBC9CC6-5186-4CB2-B7E2-278CD95E1C94}" type="slidenum">
              <a:rPr lang="nl-NL" smtClean="0"/>
              <a:t>13</a:t>
            </a:fld>
            <a:endParaRPr lang="nl-NL"/>
          </a:p>
        </p:txBody>
      </p:sp>
    </p:spTree>
    <p:extLst>
      <p:ext uri="{BB962C8B-B14F-4D97-AF65-F5344CB8AC3E}">
        <p14:creationId xmlns:p14="http://schemas.microsoft.com/office/powerpoint/2010/main" val="2132057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Peil moet snel kunnen worden verlaagd bij verwachte significante neerslag om natschade te voorkomen</a:t>
            </a:r>
            <a:endParaRPr lang="nl-NL" dirty="0"/>
          </a:p>
        </p:txBody>
      </p:sp>
      <p:sp>
        <p:nvSpPr>
          <p:cNvPr id="4" name="Tijdelijke aanduiding voor dianummer 3"/>
          <p:cNvSpPr>
            <a:spLocks noGrp="1"/>
          </p:cNvSpPr>
          <p:nvPr>
            <p:ph type="sldNum" sz="quarter" idx="10"/>
          </p:nvPr>
        </p:nvSpPr>
        <p:spPr/>
        <p:txBody>
          <a:bodyPr/>
          <a:lstStyle/>
          <a:p>
            <a:fld id="{0FBC9CC6-5186-4CB2-B7E2-278CD95E1C94}" type="slidenum">
              <a:rPr lang="nl-NL" smtClean="0"/>
              <a:t>14</a:t>
            </a:fld>
            <a:endParaRPr lang="nl-NL"/>
          </a:p>
        </p:txBody>
      </p:sp>
    </p:spTree>
    <p:extLst>
      <p:ext uri="{BB962C8B-B14F-4D97-AF65-F5344CB8AC3E}">
        <p14:creationId xmlns:p14="http://schemas.microsoft.com/office/powerpoint/2010/main" val="254461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ervolg Dia">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251520" y="188640"/>
            <a:ext cx="8640960" cy="936103"/>
          </a:xfrm>
          <a:prstGeom prst="rect">
            <a:avLst/>
          </a:prstGeom>
        </p:spPr>
        <p:txBody>
          <a:bodyPr/>
          <a:lstStyle>
            <a:lvl1pPr>
              <a:defRPr baseline="0"/>
            </a:lvl1pPr>
          </a:lstStyle>
          <a:p>
            <a:r>
              <a:rPr lang="nl-NL" dirty="0" smtClean="0"/>
              <a:t>Klik hier om de titel te bewerken</a:t>
            </a:r>
            <a:endParaRPr lang="nl-NL" dirty="0"/>
          </a:p>
        </p:txBody>
      </p:sp>
      <p:sp>
        <p:nvSpPr>
          <p:cNvPr id="10" name="Tijdelijke aanduiding voor tekst 9"/>
          <p:cNvSpPr>
            <a:spLocks noGrp="1"/>
          </p:cNvSpPr>
          <p:nvPr>
            <p:ph type="body" sz="quarter" idx="13"/>
          </p:nvPr>
        </p:nvSpPr>
        <p:spPr>
          <a:xfrm>
            <a:off x="250825" y="1412875"/>
            <a:ext cx="8642350" cy="5256485"/>
          </a:xfrm>
        </p:spPr>
        <p:txBody>
          <a:bodyPr>
            <a:normAutofit/>
          </a:bodyPr>
          <a:lstStyle>
            <a:lvl1pPr>
              <a:defRPr sz="2400"/>
            </a:lvl1pPr>
            <a:lvl2pPr>
              <a:defRPr sz="2400"/>
            </a:lvl2pPr>
            <a:lvl3pPr>
              <a:defRPr sz="2400"/>
            </a:lvl3pPr>
            <a:lvl4pPr>
              <a:defRPr sz="2400"/>
            </a:lvl4pPr>
            <a:lvl5pPr>
              <a:defRPr sz="24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cxnSp>
        <p:nvCxnSpPr>
          <p:cNvPr id="4" name="Rechte verbindingslijn 3"/>
          <p:cNvCxnSpPr/>
          <p:nvPr userDrawn="1"/>
        </p:nvCxnSpPr>
        <p:spPr bwMode="auto">
          <a:xfrm flipV="1">
            <a:off x="0" y="1268760"/>
            <a:ext cx="9144000" cy="0"/>
          </a:xfrm>
          <a:prstGeom prst="line">
            <a:avLst/>
          </a:prstGeom>
          <a:solidFill>
            <a:schemeClr val="accent1"/>
          </a:solidFill>
          <a:ln w="9525" cap="flat" cmpd="sng" algn="ctr">
            <a:solidFill>
              <a:schemeClr val="tx2">
                <a:lumMod val="60000"/>
                <a:lumOff val="40000"/>
              </a:schemeClr>
            </a:solidFill>
            <a:prstDash val="solid"/>
            <a:round/>
            <a:headEnd type="none" w="med" len="med"/>
            <a:tailEnd type="none" w="med" len="med"/>
          </a:ln>
          <a:effectLst/>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3E15F075-A7CC-4538-B1C1-675A56C07259}" type="datetimeFigureOut">
              <a:rPr lang="nl-NL" smtClean="0"/>
              <a:pPr/>
              <a:t>15-4-2015</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C61AB293-3D2A-461A-8E77-485956BBE5F6}" type="slidenum">
              <a:rPr lang="nl-NL" smtClean="0"/>
              <a:pPr/>
              <a:t>‹nr.›</a:t>
            </a:fld>
            <a:endParaRPr lang="nl-NL"/>
          </a:p>
        </p:txBody>
      </p:sp>
    </p:spTree>
    <p:extLst>
      <p:ext uri="{BB962C8B-B14F-4D97-AF65-F5344CB8AC3E}">
        <p14:creationId xmlns:p14="http://schemas.microsoft.com/office/powerpoint/2010/main" val="3087532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684893" y="425224"/>
            <a:ext cx="8078107" cy="989919"/>
          </a:xfrm>
          <a:prstGeom prst="rect">
            <a:avLst/>
          </a:prstGeom>
        </p:spPr>
        <p:txBody>
          <a:bodyPr/>
          <a:lstStyle/>
          <a:p>
            <a:r>
              <a:rPr lang="nl-NL" smtClean="0"/>
              <a:t>Klik om de stijl te bewerken</a:t>
            </a:r>
            <a:endParaRPr lang="nl-NL"/>
          </a:p>
        </p:txBody>
      </p:sp>
    </p:spTree>
    <p:extLst>
      <p:ext uri="{BB962C8B-B14F-4D97-AF65-F5344CB8AC3E}">
        <p14:creationId xmlns:p14="http://schemas.microsoft.com/office/powerpoint/2010/main" val="86681442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457200" y="6356350"/>
            <a:ext cx="2133600" cy="365125"/>
          </a:xfrm>
          <a:prstGeom prst="rect">
            <a:avLst/>
          </a:prstGeom>
        </p:spPr>
        <p:txBody>
          <a:bodyPr/>
          <a:lstStyle/>
          <a:p>
            <a:fld id="{3E15F075-A7CC-4538-B1C1-675A56C07259}" type="datetimeFigureOut">
              <a:rPr lang="nl-NL" smtClean="0"/>
              <a:pPr/>
              <a:t>15-4-2015</a:t>
            </a:fld>
            <a:endParaRPr lang="nl-NL"/>
          </a:p>
        </p:txBody>
      </p:sp>
      <p:sp>
        <p:nvSpPr>
          <p:cNvPr id="3" name="Tijdelijke aanduiding voor voettekst 2"/>
          <p:cNvSpPr>
            <a:spLocks noGrp="1"/>
          </p:cNvSpPr>
          <p:nvPr>
            <p:ph type="ftr" sz="quarter" idx="11"/>
          </p:nvPr>
        </p:nvSpPr>
        <p:spPr>
          <a:xfrm>
            <a:off x="3124200" y="6356350"/>
            <a:ext cx="2895600" cy="365125"/>
          </a:xfrm>
          <a:prstGeom prst="rect">
            <a:avLst/>
          </a:prstGeom>
        </p:spPr>
        <p:txBody>
          <a:bodyPr/>
          <a:lstStyle/>
          <a:p>
            <a:endParaRPr lang="nl-NL"/>
          </a:p>
        </p:txBody>
      </p:sp>
      <p:sp>
        <p:nvSpPr>
          <p:cNvPr id="4" name="Tijdelijke aanduiding voor dianummer 3"/>
          <p:cNvSpPr>
            <a:spLocks noGrp="1"/>
          </p:cNvSpPr>
          <p:nvPr>
            <p:ph type="sldNum" sz="quarter" idx="12"/>
          </p:nvPr>
        </p:nvSpPr>
        <p:spPr>
          <a:xfrm>
            <a:off x="6553200" y="6356350"/>
            <a:ext cx="2133600" cy="365125"/>
          </a:xfrm>
          <a:prstGeom prst="rect">
            <a:avLst/>
          </a:prstGeom>
        </p:spPr>
        <p:txBody>
          <a:bodyPr/>
          <a:lstStyle/>
          <a:p>
            <a:fld id="{C61AB293-3D2A-461A-8E77-485956BBE5F6}" type="slidenum">
              <a:rPr lang="nl-NL" smtClean="0"/>
              <a:pPr/>
              <a:t>‹nr.›</a:t>
            </a:fld>
            <a:endParaRPr lang="nl-NL"/>
          </a:p>
        </p:txBody>
      </p:sp>
    </p:spTree>
    <p:extLst>
      <p:ext uri="{BB962C8B-B14F-4D97-AF65-F5344CB8AC3E}">
        <p14:creationId xmlns:p14="http://schemas.microsoft.com/office/powerpoint/2010/main" val="40299767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pic>
        <p:nvPicPr>
          <p:cNvPr id="10" name="Picture 20" descr="logo1_hhnk.gif                                                 00042ACFMACPAT                         ABA78158:"/>
          <p:cNvPicPr>
            <a:picLocks noChangeAspect="1" noChangeArrowheads="1"/>
          </p:cNvPicPr>
          <p:nvPr/>
        </p:nvPicPr>
        <p:blipFill>
          <a:blip r:embed="rId7" cstate="print"/>
          <a:srcRect/>
          <a:stretch>
            <a:fillRect/>
          </a:stretch>
        </p:blipFill>
        <p:spPr bwMode="auto">
          <a:xfrm>
            <a:off x="8028384" y="116632"/>
            <a:ext cx="720080" cy="99373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4" r:id="rId1"/>
    <p:sldLayoutId id="2147483653" r:id="rId2"/>
    <p:sldLayoutId id="2147483655" r:id="rId3"/>
    <p:sldLayoutId id="2147483656" r:id="rId4"/>
    <p:sldLayoutId id="2147483657" r:id="rId5"/>
  </p:sldLayoutIdLst>
  <p:txStyles>
    <p:titleStyle>
      <a:lvl1pPr algn="l" defTabSz="914400" rtl="0" eaLnBrk="1" latinLnBrk="0" hangingPunct="1">
        <a:spcBef>
          <a:spcPct val="0"/>
        </a:spcBef>
        <a:buNone/>
        <a:defRPr sz="2800" kern="1200">
          <a:solidFill>
            <a:schemeClr val="tx2">
              <a:lumMod val="60000"/>
              <a:lumOff val="40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youtu.be/WfWX-r-t-fU"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2.jpeg"/><Relationship Id="rId1" Type="http://schemas.openxmlformats.org/officeDocument/2006/relationships/slideLayout" Target="../slideLayouts/slideLayout3.xml"/><Relationship Id="rId4" Type="http://schemas.openxmlformats.org/officeDocument/2006/relationships/image" Target="../media/image27.gif"/></Relationships>
</file>

<file path=ppt/slides/_rels/slide2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el 2"/>
          <p:cNvSpPr>
            <a:spLocks noGrp="1"/>
          </p:cNvSpPr>
          <p:nvPr>
            <p:ph type="ctrTitle"/>
          </p:nvPr>
        </p:nvSpPr>
        <p:spPr>
          <a:xfrm>
            <a:off x="2483768" y="1844824"/>
            <a:ext cx="6120680" cy="792088"/>
          </a:xfrm>
        </p:spPr>
        <p:txBody>
          <a:bodyPr>
            <a:normAutofit fontScale="90000"/>
          </a:bodyPr>
          <a:lstStyle/>
          <a:p>
            <a:r>
              <a:rPr lang="nl-NL" sz="3200" dirty="0" smtClean="0">
                <a:solidFill>
                  <a:schemeClr val="tx1">
                    <a:lumMod val="75000"/>
                    <a:lumOff val="25000"/>
                  </a:schemeClr>
                </a:solidFill>
              </a:rPr>
              <a:t>Invloed klimaatverandering op waterhuishouding Texel</a:t>
            </a:r>
            <a:endParaRPr lang="nl-NL" sz="3200" dirty="0">
              <a:solidFill>
                <a:schemeClr val="tx1">
                  <a:lumMod val="75000"/>
                  <a:lumOff val="25000"/>
                </a:schemeClr>
              </a:solidFill>
            </a:endParaRPr>
          </a:p>
        </p:txBody>
      </p:sp>
      <p:pic>
        <p:nvPicPr>
          <p:cNvPr id="4" name="Afbeelding 3" descr="Golf fc.png"/>
          <p:cNvPicPr>
            <a:picLocks noChangeAspect="1"/>
          </p:cNvPicPr>
          <p:nvPr/>
        </p:nvPicPr>
        <p:blipFill>
          <a:blip r:embed="rId2" cstate="print"/>
          <a:stretch>
            <a:fillRect/>
          </a:stretch>
        </p:blipFill>
        <p:spPr>
          <a:xfrm>
            <a:off x="0" y="3194208"/>
            <a:ext cx="9144000" cy="3663792"/>
          </a:xfrm>
          <a:prstGeom prst="rect">
            <a:avLst/>
          </a:prstGeom>
        </p:spPr>
      </p:pic>
      <p:pic>
        <p:nvPicPr>
          <p:cNvPr id="5" name="Afbeelding 4" descr="HHN logo.png"/>
          <p:cNvPicPr>
            <a:picLocks noChangeAspect="1"/>
          </p:cNvPicPr>
          <p:nvPr/>
        </p:nvPicPr>
        <p:blipFill>
          <a:blip r:embed="rId3" cstate="print"/>
          <a:stretch>
            <a:fillRect/>
          </a:stretch>
        </p:blipFill>
        <p:spPr>
          <a:xfrm>
            <a:off x="323528" y="260648"/>
            <a:ext cx="1511973" cy="2204864"/>
          </a:xfrm>
          <a:prstGeom prst="rect">
            <a:avLst/>
          </a:prstGeom>
        </p:spPr>
      </p:pic>
      <p:sp>
        <p:nvSpPr>
          <p:cNvPr id="2" name="Tekstvak 1"/>
          <p:cNvSpPr txBox="1"/>
          <p:nvPr/>
        </p:nvSpPr>
        <p:spPr>
          <a:xfrm>
            <a:off x="6732240" y="6165304"/>
            <a:ext cx="2411760" cy="646331"/>
          </a:xfrm>
          <a:prstGeom prst="rect">
            <a:avLst/>
          </a:prstGeom>
          <a:noFill/>
        </p:spPr>
        <p:txBody>
          <a:bodyPr wrap="square" rtlCol="0">
            <a:spAutoFit/>
          </a:bodyPr>
          <a:lstStyle/>
          <a:p>
            <a:r>
              <a:rPr lang="nl-NL" dirty="0" smtClean="0"/>
              <a:t>Marcel Boomgaard</a:t>
            </a:r>
          </a:p>
          <a:p>
            <a:r>
              <a:rPr lang="nl-NL" dirty="0" smtClean="0"/>
              <a:t>5 maart 2015</a:t>
            </a:r>
            <a:endParaRPr lang="nl-NL"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Zoetwaterlens</a:t>
            </a:r>
            <a:endParaRPr lang="nl-NL" dirty="0"/>
          </a:p>
        </p:txBody>
      </p:sp>
      <p:sp>
        <p:nvSpPr>
          <p:cNvPr id="3" name="Tijdelijke aanduiding voor tekst 2"/>
          <p:cNvSpPr>
            <a:spLocks noGrp="1"/>
          </p:cNvSpPr>
          <p:nvPr>
            <p:ph type="body" sz="quarter" idx="13"/>
          </p:nvPr>
        </p:nvSpPr>
        <p:spPr/>
        <p:txBody>
          <a:bodyPr/>
          <a:lstStyle/>
          <a:p>
            <a:pPr marL="0" indent="0">
              <a:buNone/>
            </a:pPr>
            <a:r>
              <a:rPr lang="nl-NL" dirty="0" smtClean="0"/>
              <a:t>De zoetwaterlens in theorie</a:t>
            </a:r>
          </a:p>
          <a:p>
            <a:pPr marL="0" indent="0">
              <a:buNone/>
            </a:pPr>
            <a:endParaRPr lang="nl-NL" dirty="0"/>
          </a:p>
          <a:p>
            <a:pPr marL="0" indent="0">
              <a:buNone/>
            </a:pPr>
            <a:endParaRPr lang="nl-NL" dirty="0" smtClean="0"/>
          </a:p>
          <a:p>
            <a:pPr marL="0" indent="0">
              <a:buNone/>
            </a:pPr>
            <a:endParaRPr lang="nl-NL" dirty="0"/>
          </a:p>
          <a:p>
            <a:pPr marL="0" indent="0">
              <a:buNone/>
            </a:pPr>
            <a:endParaRPr lang="nl-NL" dirty="0" smtClean="0"/>
          </a:p>
          <a:p>
            <a:pPr marL="0" indent="0">
              <a:buNone/>
            </a:pPr>
            <a:endParaRPr lang="nl-NL" dirty="0"/>
          </a:p>
          <a:p>
            <a:pPr marL="0" indent="0">
              <a:buNone/>
            </a:pPr>
            <a:endParaRPr lang="nl-NL" dirty="0" smtClean="0"/>
          </a:p>
          <a:p>
            <a:pPr marL="0" indent="0">
              <a:buNone/>
            </a:pPr>
            <a:endParaRPr lang="nl-NL" dirty="0"/>
          </a:p>
          <a:p>
            <a:pPr marL="0" indent="0">
              <a:buNone/>
            </a:pPr>
            <a:endParaRPr lang="nl-NL" dirty="0" smtClean="0"/>
          </a:p>
          <a:p>
            <a:pPr marL="0" indent="0">
              <a:buNone/>
            </a:pPr>
            <a:endParaRPr lang="nl-NL" dirty="0"/>
          </a:p>
          <a:p>
            <a:pPr marL="0" indent="0">
              <a:buNone/>
            </a:pPr>
            <a:r>
              <a:rPr lang="nl-NL" dirty="0" smtClean="0"/>
              <a:t>De sloten bepalen voor een groot deel de vorming van de zoetwaterlens</a:t>
            </a: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518" t="27893" r="9137" b="11877"/>
          <a:stretch/>
        </p:blipFill>
        <p:spPr bwMode="auto">
          <a:xfrm>
            <a:off x="8793" y="1916832"/>
            <a:ext cx="9156481" cy="3861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44698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Zoetwaterlens</a:t>
            </a:r>
            <a:endParaRPr lang="nl-NL" dirty="0"/>
          </a:p>
        </p:txBody>
      </p:sp>
      <p:sp>
        <p:nvSpPr>
          <p:cNvPr id="3" name="Tijdelijke aanduiding voor tekst 2"/>
          <p:cNvSpPr>
            <a:spLocks noGrp="1"/>
          </p:cNvSpPr>
          <p:nvPr>
            <p:ph type="body" sz="quarter" idx="13"/>
          </p:nvPr>
        </p:nvSpPr>
        <p:spPr/>
        <p:txBody>
          <a:bodyPr/>
          <a:lstStyle/>
          <a:p>
            <a:pPr marL="0" indent="0">
              <a:buNone/>
            </a:pPr>
            <a:r>
              <a:rPr lang="nl-NL" dirty="0" smtClean="0"/>
              <a:t>De zoetwaterlens kan ook worden gemeten</a:t>
            </a:r>
            <a:endParaRPr lang="nl-NL"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483" t="37686" r="1982" b="10497"/>
          <a:stretch/>
        </p:blipFill>
        <p:spPr bwMode="auto">
          <a:xfrm>
            <a:off x="3812" y="1844824"/>
            <a:ext cx="9140188" cy="3009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9396" t="20805" r="7155" b="43027"/>
          <a:stretch/>
        </p:blipFill>
        <p:spPr bwMode="auto">
          <a:xfrm>
            <a:off x="33810" y="4774463"/>
            <a:ext cx="8546246" cy="2083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kstvak 3"/>
          <p:cNvSpPr txBox="1"/>
          <p:nvPr/>
        </p:nvSpPr>
        <p:spPr>
          <a:xfrm>
            <a:off x="514917" y="3861048"/>
            <a:ext cx="1392787" cy="461665"/>
          </a:xfrm>
          <a:prstGeom prst="rect">
            <a:avLst/>
          </a:prstGeom>
          <a:solidFill>
            <a:schemeClr val="bg1"/>
          </a:solidFill>
        </p:spPr>
        <p:txBody>
          <a:bodyPr wrap="square" rtlCol="0">
            <a:spAutoFit/>
          </a:bodyPr>
          <a:lstStyle/>
          <a:p>
            <a:r>
              <a:rPr lang="nl-NL" sz="2400" b="1" dirty="0" smtClean="0"/>
              <a:t>April</a:t>
            </a:r>
            <a:endParaRPr lang="nl-NL" sz="2400" b="1" dirty="0"/>
          </a:p>
        </p:txBody>
      </p:sp>
      <p:sp>
        <p:nvSpPr>
          <p:cNvPr id="8" name="Tekstvak 7"/>
          <p:cNvSpPr txBox="1"/>
          <p:nvPr/>
        </p:nvSpPr>
        <p:spPr>
          <a:xfrm>
            <a:off x="546374" y="6196836"/>
            <a:ext cx="1793378" cy="461665"/>
          </a:xfrm>
          <a:prstGeom prst="rect">
            <a:avLst/>
          </a:prstGeom>
          <a:solidFill>
            <a:schemeClr val="bg1"/>
          </a:solidFill>
        </p:spPr>
        <p:txBody>
          <a:bodyPr wrap="square" rtlCol="0">
            <a:spAutoFit/>
          </a:bodyPr>
          <a:lstStyle/>
          <a:p>
            <a:r>
              <a:rPr lang="nl-NL" sz="2400" b="1" dirty="0" smtClean="0"/>
              <a:t>Oktober</a:t>
            </a:r>
            <a:endParaRPr lang="nl-NL" sz="2400" b="1" dirty="0"/>
          </a:p>
        </p:txBody>
      </p:sp>
    </p:spTree>
    <p:extLst>
      <p:ext uri="{BB962C8B-B14F-4D97-AF65-F5344CB8AC3E}">
        <p14:creationId xmlns:p14="http://schemas.microsoft.com/office/powerpoint/2010/main" val="6755866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Zoetwaterlens</a:t>
            </a:r>
            <a:endParaRPr lang="nl-NL" dirty="0"/>
          </a:p>
        </p:txBody>
      </p:sp>
      <p:sp>
        <p:nvSpPr>
          <p:cNvPr id="3" name="Tijdelijke aanduiding voor tekst 2"/>
          <p:cNvSpPr>
            <a:spLocks noGrp="1"/>
          </p:cNvSpPr>
          <p:nvPr>
            <p:ph type="body" sz="quarter" idx="13"/>
          </p:nvPr>
        </p:nvSpPr>
        <p:spPr/>
        <p:txBody>
          <a:bodyPr/>
          <a:lstStyle/>
          <a:p>
            <a:pPr marL="0" indent="0">
              <a:buNone/>
            </a:pPr>
            <a:r>
              <a:rPr lang="nl-NL" dirty="0" smtClean="0"/>
              <a:t>Metingen leren ons:</a:t>
            </a:r>
          </a:p>
          <a:p>
            <a:r>
              <a:rPr lang="nl-NL" dirty="0" smtClean="0"/>
              <a:t>Veldrainage is met name bepalend </a:t>
            </a:r>
            <a:r>
              <a:rPr lang="nl-NL" dirty="0"/>
              <a:t>voor stroming in perceel (en niet de sloot) </a:t>
            </a:r>
            <a:endParaRPr lang="nl-NL" dirty="0" smtClean="0"/>
          </a:p>
          <a:p>
            <a:r>
              <a:rPr lang="nl-NL" dirty="0" smtClean="0"/>
              <a:t>Voor het beschrijven/simuleren van de zoetwaterlens dienen de processen </a:t>
            </a:r>
            <a:r>
              <a:rPr lang="nl-NL" dirty="0"/>
              <a:t>in </a:t>
            </a:r>
            <a:r>
              <a:rPr lang="nl-NL" dirty="0" smtClean="0"/>
              <a:t>zowel de </a:t>
            </a:r>
            <a:r>
              <a:rPr lang="nl-NL" dirty="0"/>
              <a:t>onverzadigde </a:t>
            </a:r>
            <a:r>
              <a:rPr lang="nl-NL" dirty="0" smtClean="0"/>
              <a:t>zone als </a:t>
            </a:r>
            <a:r>
              <a:rPr lang="nl-NL" dirty="0"/>
              <a:t>de verzadigde </a:t>
            </a:r>
            <a:r>
              <a:rPr lang="nl-NL" dirty="0" smtClean="0"/>
              <a:t>zone te worden meegenomen.</a:t>
            </a:r>
            <a:endParaRPr lang="nl-NL" dirty="0"/>
          </a:p>
          <a:p>
            <a:endParaRPr lang="nl-NL" dirty="0"/>
          </a:p>
          <a:p>
            <a:endParaRPr lang="nl-NL" dirty="0"/>
          </a:p>
        </p:txBody>
      </p:sp>
    </p:spTree>
    <p:extLst>
      <p:ext uri="{BB962C8B-B14F-4D97-AF65-F5344CB8AC3E}">
        <p14:creationId xmlns:p14="http://schemas.microsoft.com/office/powerpoint/2010/main" val="14619420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Diepere drainage</a:t>
            </a:r>
            <a:endParaRPr lang="nl-NL" dirty="0"/>
          </a:p>
        </p:txBody>
      </p:sp>
      <p:sp>
        <p:nvSpPr>
          <p:cNvPr id="3" name="Tijdelijke aanduiding voor tekst 2"/>
          <p:cNvSpPr>
            <a:spLocks noGrp="1"/>
          </p:cNvSpPr>
          <p:nvPr>
            <p:ph type="body" sz="quarter" idx="13"/>
          </p:nvPr>
        </p:nvSpPr>
        <p:spPr/>
        <p:txBody>
          <a:bodyPr>
            <a:normAutofit/>
          </a:bodyPr>
          <a:lstStyle/>
          <a:p>
            <a:endParaRPr lang="nl-NL" sz="900" u="sng" dirty="0" smtClean="0"/>
          </a:p>
          <a:p>
            <a:endParaRPr lang="nl-NL" sz="900" u="sng" dirty="0"/>
          </a:p>
          <a:p>
            <a:endParaRPr lang="nl-NL" sz="900" u="sng" dirty="0" smtClean="0"/>
          </a:p>
          <a:p>
            <a:endParaRPr lang="nl-NL" sz="900" u="sng" dirty="0" smtClean="0"/>
          </a:p>
          <a:p>
            <a:endParaRPr lang="nl-NL" sz="900" u="sng" dirty="0"/>
          </a:p>
          <a:p>
            <a:endParaRPr lang="nl-NL" sz="900" u="sng" dirty="0" smtClean="0"/>
          </a:p>
          <a:p>
            <a:endParaRPr lang="nl-NL" sz="900" u="sng" dirty="0"/>
          </a:p>
          <a:p>
            <a:endParaRPr lang="nl-NL" sz="900" u="sng" dirty="0" smtClean="0"/>
          </a:p>
          <a:p>
            <a:endParaRPr lang="nl-NL" sz="900" u="sng" dirty="0"/>
          </a:p>
          <a:p>
            <a:endParaRPr lang="nl-NL" sz="900" u="sng" dirty="0" smtClean="0"/>
          </a:p>
          <a:p>
            <a:endParaRPr lang="nl-NL" sz="900" u="sng" dirty="0"/>
          </a:p>
          <a:p>
            <a:endParaRPr lang="nl-NL" sz="900" u="sng" dirty="0" smtClean="0"/>
          </a:p>
          <a:p>
            <a:endParaRPr lang="nl-NL" sz="900" u="sng" dirty="0"/>
          </a:p>
          <a:p>
            <a:endParaRPr lang="nl-NL" sz="900" u="sng" dirty="0" smtClean="0"/>
          </a:p>
          <a:p>
            <a:endParaRPr lang="nl-NL" sz="900" u="sng" dirty="0"/>
          </a:p>
          <a:p>
            <a:endParaRPr lang="nl-NL" sz="900" u="sng" dirty="0" smtClean="0"/>
          </a:p>
          <a:p>
            <a:endParaRPr lang="nl-NL" sz="900" u="sng" dirty="0"/>
          </a:p>
          <a:p>
            <a:endParaRPr lang="nl-NL" sz="900" u="sng" dirty="0" smtClean="0"/>
          </a:p>
          <a:p>
            <a:endParaRPr lang="nl-NL" sz="900" u="sng" dirty="0"/>
          </a:p>
          <a:p>
            <a:endParaRPr lang="nl-NL" sz="900" u="sng" dirty="0" smtClean="0"/>
          </a:p>
          <a:p>
            <a:endParaRPr lang="nl-NL" sz="900" u="sng" dirty="0"/>
          </a:p>
          <a:p>
            <a:pPr marL="0" indent="0">
              <a:buNone/>
            </a:pPr>
            <a:r>
              <a:rPr lang="nl-NL" sz="900" u="sng" dirty="0" smtClean="0"/>
              <a:t>http</a:t>
            </a:r>
            <a:r>
              <a:rPr lang="nl-NL" sz="900" u="sng" dirty="0"/>
              <a:t>://</a:t>
            </a:r>
            <a:r>
              <a:rPr lang="nl-NL" sz="900" u="sng" dirty="0" smtClean="0"/>
              <a:t>www.spaarwater.com/pg-27227-7-</a:t>
            </a:r>
          </a:p>
          <a:p>
            <a:endParaRPr lang="nl-NL" sz="900" u="sng" dirty="0"/>
          </a:p>
          <a:p>
            <a:endParaRPr lang="nl-NL" sz="900" u="sng" dirty="0" smtClean="0"/>
          </a:p>
          <a:p>
            <a:endParaRPr lang="nl-NL" sz="900" u="sng" dirty="0"/>
          </a:p>
          <a:p>
            <a:endParaRPr lang="nl-NL" sz="900" u="sng" dirty="0" smtClean="0"/>
          </a:p>
          <a:p>
            <a:endParaRPr lang="nl-NL" sz="900" u="sng" dirty="0"/>
          </a:p>
          <a:p>
            <a:endParaRPr lang="nl-NL" sz="900" u="sng" dirty="0" smtClean="0"/>
          </a:p>
          <a:p>
            <a:endParaRPr lang="nl-NL" sz="900" u="sng" dirty="0"/>
          </a:p>
          <a:p>
            <a:endParaRPr lang="nl-NL" sz="900" u="sng" dirty="0" smtClean="0"/>
          </a:p>
          <a:p>
            <a:pPr marL="0" indent="0">
              <a:buNone/>
            </a:pPr>
            <a:r>
              <a:rPr lang="nl-NL" sz="900" u="sng" dirty="0">
                <a:hlinkClick r:id="rId3"/>
              </a:rPr>
              <a:t>http://youtu.be/WfWX-r-t-fU</a:t>
            </a:r>
            <a:endParaRPr lang="nl-NL" sz="900" dirty="0"/>
          </a:p>
          <a:p>
            <a:endParaRPr lang="nl-NL" sz="900" dirty="0"/>
          </a:p>
        </p:txBody>
      </p:sp>
      <p:pic>
        <p:nvPicPr>
          <p:cNvPr id="1026" name="Picture 2" descr="image0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40768"/>
            <a:ext cx="9167522" cy="4941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90363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Zoetwaterlens</a:t>
            </a:r>
            <a:endParaRPr lang="nl-NL" dirty="0"/>
          </a:p>
        </p:txBody>
      </p:sp>
      <p:sp>
        <p:nvSpPr>
          <p:cNvPr id="3" name="Tijdelijke aanduiding voor tekst 2"/>
          <p:cNvSpPr>
            <a:spLocks noGrp="1"/>
          </p:cNvSpPr>
          <p:nvPr>
            <p:ph type="body" sz="quarter" idx="13"/>
          </p:nvPr>
        </p:nvSpPr>
        <p:spPr/>
        <p:txBody>
          <a:bodyPr/>
          <a:lstStyle/>
          <a:p>
            <a:pPr marL="0" indent="0">
              <a:buNone/>
            </a:pPr>
            <a:r>
              <a:rPr lang="nl-NL" dirty="0" smtClean="0"/>
              <a:t>Beheer zoetwaterlens met diepe </a:t>
            </a:r>
            <a:r>
              <a:rPr lang="nl-NL" dirty="0" err="1" smtClean="0"/>
              <a:t>peilgestuurde</a:t>
            </a:r>
            <a:r>
              <a:rPr lang="nl-NL" dirty="0" smtClean="0"/>
              <a:t> drainage</a:t>
            </a:r>
            <a:endParaRPr lang="nl-NL" dirty="0"/>
          </a:p>
        </p:txBody>
      </p:sp>
      <p:sp>
        <p:nvSpPr>
          <p:cNvPr id="6" name="Rechthoek 5"/>
          <p:cNvSpPr>
            <a:spLocks noChangeAspect="1"/>
          </p:cNvSpPr>
          <p:nvPr/>
        </p:nvSpPr>
        <p:spPr>
          <a:xfrm>
            <a:off x="467544" y="3212976"/>
            <a:ext cx="3675932" cy="1728192"/>
          </a:xfrm>
          <a:prstGeom prst="rect">
            <a:avLst/>
          </a:prstGeom>
          <a:gradFill>
            <a:gsLst>
              <a:gs pos="0">
                <a:srgbClr val="FFFF00"/>
              </a:gs>
              <a:gs pos="6000">
                <a:srgbClr val="FF7A00"/>
              </a:gs>
              <a:gs pos="12000">
                <a:srgbClr val="FF0300"/>
              </a:gs>
              <a:gs pos="100000">
                <a:srgbClr val="4D080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p:cNvSpPr>
            <a:spLocks noChangeAspect="1"/>
          </p:cNvSpPr>
          <p:nvPr/>
        </p:nvSpPr>
        <p:spPr>
          <a:xfrm>
            <a:off x="899592" y="2852936"/>
            <a:ext cx="3243884" cy="360040"/>
          </a:xfrm>
          <a:prstGeom prst="rect">
            <a:avLst/>
          </a:prstGeom>
          <a:gradFill>
            <a:gsLst>
              <a:gs pos="833">
                <a:schemeClr val="accent6">
                  <a:lumMod val="50000"/>
                </a:schemeClr>
              </a:gs>
              <a:gs pos="45000">
                <a:schemeClr val="tx2">
                  <a:lumMod val="75000"/>
                </a:schemeClr>
              </a:gs>
              <a:gs pos="57000">
                <a:schemeClr val="tx2"/>
              </a:gs>
              <a:gs pos="70000">
                <a:srgbClr val="00B0F0"/>
              </a:gs>
              <a:gs pos="100000">
                <a:srgbClr val="FFFF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rapezium 8"/>
          <p:cNvSpPr/>
          <p:nvPr/>
        </p:nvSpPr>
        <p:spPr>
          <a:xfrm rot="10800000">
            <a:off x="251519" y="2852936"/>
            <a:ext cx="864096" cy="1728192"/>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rapezium 9"/>
          <p:cNvSpPr/>
          <p:nvPr/>
        </p:nvSpPr>
        <p:spPr>
          <a:xfrm rot="10800000">
            <a:off x="387652" y="3861048"/>
            <a:ext cx="601200" cy="720080"/>
          </a:xfrm>
          <a:prstGeom prst="trapezoid">
            <a:avLst>
              <a:gd name="adj" fmla="val 14692"/>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vaal 10"/>
          <p:cNvSpPr/>
          <p:nvPr/>
        </p:nvSpPr>
        <p:spPr>
          <a:xfrm>
            <a:off x="1403648" y="3140968"/>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Ovaal 11"/>
          <p:cNvSpPr/>
          <p:nvPr/>
        </p:nvSpPr>
        <p:spPr>
          <a:xfrm>
            <a:off x="1835696" y="3140968"/>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Ovaal 12"/>
          <p:cNvSpPr/>
          <p:nvPr/>
        </p:nvSpPr>
        <p:spPr>
          <a:xfrm>
            <a:off x="2699792" y="3140968"/>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Ovaal 13"/>
          <p:cNvSpPr/>
          <p:nvPr/>
        </p:nvSpPr>
        <p:spPr>
          <a:xfrm>
            <a:off x="2267744" y="3140968"/>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al 14"/>
          <p:cNvSpPr/>
          <p:nvPr/>
        </p:nvSpPr>
        <p:spPr>
          <a:xfrm>
            <a:off x="3131840" y="3140968"/>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al 16"/>
          <p:cNvSpPr/>
          <p:nvPr/>
        </p:nvSpPr>
        <p:spPr>
          <a:xfrm>
            <a:off x="3563888" y="3140968"/>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Ovaal 18"/>
          <p:cNvSpPr/>
          <p:nvPr/>
        </p:nvSpPr>
        <p:spPr>
          <a:xfrm>
            <a:off x="3995936" y="3140968"/>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ekstvak 19"/>
          <p:cNvSpPr txBox="1"/>
          <p:nvPr/>
        </p:nvSpPr>
        <p:spPr>
          <a:xfrm>
            <a:off x="1408235" y="2420888"/>
            <a:ext cx="2227661" cy="369332"/>
          </a:xfrm>
          <a:prstGeom prst="rect">
            <a:avLst/>
          </a:prstGeom>
          <a:noFill/>
        </p:spPr>
        <p:txBody>
          <a:bodyPr wrap="none" rtlCol="0">
            <a:spAutoFit/>
          </a:bodyPr>
          <a:lstStyle/>
          <a:p>
            <a:r>
              <a:rPr lang="nl-NL" dirty="0" smtClean="0"/>
              <a:t>Ondiepe drainage</a:t>
            </a:r>
            <a:endParaRPr lang="nl-NL" dirty="0"/>
          </a:p>
        </p:txBody>
      </p:sp>
      <p:sp>
        <p:nvSpPr>
          <p:cNvPr id="21" name="Rechthoek 20"/>
          <p:cNvSpPr>
            <a:spLocks noChangeAspect="1"/>
          </p:cNvSpPr>
          <p:nvPr/>
        </p:nvSpPr>
        <p:spPr>
          <a:xfrm>
            <a:off x="4572000" y="4005064"/>
            <a:ext cx="3675932" cy="936104"/>
          </a:xfrm>
          <a:prstGeom prst="rect">
            <a:avLst/>
          </a:prstGeom>
          <a:gradFill>
            <a:gsLst>
              <a:gs pos="0">
                <a:srgbClr val="FFFF00"/>
              </a:gs>
              <a:gs pos="6000">
                <a:srgbClr val="FF7A00"/>
              </a:gs>
              <a:gs pos="12000">
                <a:srgbClr val="FF0300"/>
              </a:gs>
              <a:gs pos="100000">
                <a:srgbClr val="4D0808"/>
              </a:gs>
            </a:gsLst>
            <a:lin ang="5400000" scaled="0"/>
          </a:gradFill>
          <a:ln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Rechthoek 21"/>
          <p:cNvSpPr>
            <a:spLocks noChangeAspect="1"/>
          </p:cNvSpPr>
          <p:nvPr/>
        </p:nvSpPr>
        <p:spPr>
          <a:xfrm>
            <a:off x="5004048" y="2852936"/>
            <a:ext cx="3243884" cy="1152128"/>
          </a:xfrm>
          <a:prstGeom prst="rect">
            <a:avLst/>
          </a:prstGeom>
          <a:gradFill>
            <a:gsLst>
              <a:gs pos="18000">
                <a:srgbClr val="183962"/>
              </a:gs>
              <a:gs pos="0">
                <a:schemeClr val="accent6">
                  <a:lumMod val="50000"/>
                </a:schemeClr>
              </a:gs>
              <a:gs pos="64000">
                <a:schemeClr val="tx2"/>
              </a:gs>
              <a:gs pos="88000">
                <a:srgbClr val="00B0F0"/>
              </a:gs>
              <a:gs pos="100000">
                <a:srgbClr val="FFFF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Trapezium 22"/>
          <p:cNvSpPr/>
          <p:nvPr/>
        </p:nvSpPr>
        <p:spPr>
          <a:xfrm rot="10800000">
            <a:off x="4355975" y="2852936"/>
            <a:ext cx="864096" cy="1728192"/>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rapezium 23"/>
          <p:cNvSpPr/>
          <p:nvPr/>
        </p:nvSpPr>
        <p:spPr>
          <a:xfrm rot="10800000">
            <a:off x="4412316" y="3284984"/>
            <a:ext cx="756000" cy="1296144"/>
          </a:xfrm>
          <a:prstGeom prst="trapezoid">
            <a:avLst>
              <a:gd name="adj" fmla="val 19977"/>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Ovaal 24"/>
          <p:cNvSpPr/>
          <p:nvPr/>
        </p:nvSpPr>
        <p:spPr>
          <a:xfrm>
            <a:off x="5508104" y="3933056"/>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Ovaal 25"/>
          <p:cNvSpPr/>
          <p:nvPr/>
        </p:nvSpPr>
        <p:spPr>
          <a:xfrm>
            <a:off x="5940152" y="3933056"/>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Ovaal 26"/>
          <p:cNvSpPr/>
          <p:nvPr/>
        </p:nvSpPr>
        <p:spPr>
          <a:xfrm>
            <a:off x="6804248" y="3933056"/>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Ovaal 27"/>
          <p:cNvSpPr/>
          <p:nvPr/>
        </p:nvSpPr>
        <p:spPr>
          <a:xfrm>
            <a:off x="6372200" y="3933056"/>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Ovaal 28"/>
          <p:cNvSpPr/>
          <p:nvPr/>
        </p:nvSpPr>
        <p:spPr>
          <a:xfrm>
            <a:off x="7236296" y="3933056"/>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Ovaal 29"/>
          <p:cNvSpPr/>
          <p:nvPr/>
        </p:nvSpPr>
        <p:spPr>
          <a:xfrm>
            <a:off x="7668344" y="3933056"/>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Ovaal 30"/>
          <p:cNvSpPr/>
          <p:nvPr/>
        </p:nvSpPr>
        <p:spPr>
          <a:xfrm>
            <a:off x="8100392" y="3933056"/>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Tekstvak 31"/>
          <p:cNvSpPr txBox="1"/>
          <p:nvPr/>
        </p:nvSpPr>
        <p:spPr>
          <a:xfrm>
            <a:off x="5512691" y="2420888"/>
            <a:ext cx="1934312" cy="369332"/>
          </a:xfrm>
          <a:prstGeom prst="rect">
            <a:avLst/>
          </a:prstGeom>
          <a:noFill/>
        </p:spPr>
        <p:txBody>
          <a:bodyPr wrap="none" rtlCol="0">
            <a:spAutoFit/>
          </a:bodyPr>
          <a:lstStyle/>
          <a:p>
            <a:r>
              <a:rPr lang="nl-NL" dirty="0" smtClean="0"/>
              <a:t>Diepe drainage</a:t>
            </a:r>
            <a:endParaRPr lang="nl-NL" dirty="0"/>
          </a:p>
        </p:txBody>
      </p:sp>
      <p:sp>
        <p:nvSpPr>
          <p:cNvPr id="33" name="Tekstvak 32"/>
          <p:cNvSpPr txBox="1"/>
          <p:nvPr/>
        </p:nvSpPr>
        <p:spPr>
          <a:xfrm>
            <a:off x="2192775" y="5373216"/>
            <a:ext cx="6411673" cy="923330"/>
          </a:xfrm>
          <a:prstGeom prst="rect">
            <a:avLst/>
          </a:prstGeom>
          <a:noFill/>
        </p:spPr>
        <p:txBody>
          <a:bodyPr wrap="square" rtlCol="0">
            <a:spAutoFit/>
          </a:bodyPr>
          <a:lstStyle/>
          <a:p>
            <a:pPr marL="342900" indent="-342900">
              <a:buFont typeface="+mj-lt"/>
              <a:buAutoNum type="arabicPeriod"/>
            </a:pPr>
            <a:r>
              <a:rPr lang="nl-NL" dirty="0" smtClean="0"/>
              <a:t>Opzetten peil voorkomt afstroming zoetwaterlens</a:t>
            </a:r>
          </a:p>
          <a:p>
            <a:pPr marL="342900" indent="-342900">
              <a:buFont typeface="+mj-lt"/>
              <a:buAutoNum type="arabicPeriod"/>
            </a:pPr>
            <a:r>
              <a:rPr lang="nl-NL" dirty="0" smtClean="0"/>
              <a:t>Opzetten tot net onder grondwaterstand zodat kwel via drains tot afvoer komt</a:t>
            </a:r>
            <a:endParaRPr lang="nl-NL" dirty="0"/>
          </a:p>
        </p:txBody>
      </p:sp>
      <p:cxnSp>
        <p:nvCxnSpPr>
          <p:cNvPr id="35" name="Rechte verbindingslijn met pijl 34"/>
          <p:cNvCxnSpPr/>
          <p:nvPr/>
        </p:nvCxnSpPr>
        <p:spPr>
          <a:xfrm flipV="1">
            <a:off x="4355974" y="3501008"/>
            <a:ext cx="434341" cy="172819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Boog 37"/>
          <p:cNvSpPr/>
          <p:nvPr/>
        </p:nvSpPr>
        <p:spPr>
          <a:xfrm>
            <a:off x="4095323" y="3987811"/>
            <a:ext cx="2340259" cy="1656185"/>
          </a:xfrm>
          <a:prstGeom prst="arc">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39" name="Boog 38"/>
          <p:cNvSpPr/>
          <p:nvPr/>
        </p:nvSpPr>
        <p:spPr>
          <a:xfrm>
            <a:off x="5234698" y="3961934"/>
            <a:ext cx="2743415" cy="1584176"/>
          </a:xfrm>
          <a:prstGeom prst="arc">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40" name="Boog 39"/>
          <p:cNvSpPr/>
          <p:nvPr/>
        </p:nvSpPr>
        <p:spPr>
          <a:xfrm>
            <a:off x="683568" y="3171436"/>
            <a:ext cx="1078044" cy="2160242"/>
          </a:xfrm>
          <a:prstGeom prst="arc">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41" name="Boog 40"/>
          <p:cNvSpPr/>
          <p:nvPr/>
        </p:nvSpPr>
        <p:spPr>
          <a:xfrm>
            <a:off x="2339752" y="3157179"/>
            <a:ext cx="1155683" cy="2232249"/>
          </a:xfrm>
          <a:prstGeom prst="arc">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42" name="Tekstvak 41"/>
          <p:cNvSpPr txBox="1"/>
          <p:nvPr/>
        </p:nvSpPr>
        <p:spPr>
          <a:xfrm>
            <a:off x="1831289" y="4273303"/>
            <a:ext cx="1460336" cy="369332"/>
          </a:xfrm>
          <a:prstGeom prst="rect">
            <a:avLst/>
          </a:prstGeom>
          <a:noFill/>
        </p:spPr>
        <p:txBody>
          <a:bodyPr wrap="none" rtlCol="0">
            <a:spAutoFit/>
          </a:bodyPr>
          <a:lstStyle/>
          <a:p>
            <a:r>
              <a:rPr lang="nl-NL" dirty="0" smtClean="0"/>
              <a:t>Zoute kwel</a:t>
            </a:r>
            <a:endParaRPr lang="nl-NL" dirty="0"/>
          </a:p>
        </p:txBody>
      </p:sp>
      <p:sp>
        <p:nvSpPr>
          <p:cNvPr id="44" name="Boog 43"/>
          <p:cNvSpPr/>
          <p:nvPr/>
        </p:nvSpPr>
        <p:spPr>
          <a:xfrm rot="5400000">
            <a:off x="6347465" y="2405056"/>
            <a:ext cx="517880" cy="2592288"/>
          </a:xfrm>
          <a:prstGeom prst="arc">
            <a:avLst/>
          </a:prstGeom>
          <a:ln w="25400">
            <a:solidFill>
              <a:schemeClr val="tx1"/>
            </a:solidFill>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45" name="Boog 44"/>
          <p:cNvSpPr/>
          <p:nvPr/>
        </p:nvSpPr>
        <p:spPr>
          <a:xfrm rot="5400000">
            <a:off x="5004898" y="2567578"/>
            <a:ext cx="517880" cy="2326984"/>
          </a:xfrm>
          <a:prstGeom prst="arc">
            <a:avLst/>
          </a:prstGeom>
          <a:ln w="25400">
            <a:solidFill>
              <a:schemeClr val="tx1"/>
            </a:solidFill>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Tree>
    <p:extLst>
      <p:ext uri="{BB962C8B-B14F-4D97-AF65-F5344CB8AC3E}">
        <p14:creationId xmlns:p14="http://schemas.microsoft.com/office/powerpoint/2010/main" val="24933223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Zoetwaterlens</a:t>
            </a:r>
            <a:endParaRPr lang="nl-NL" dirty="0"/>
          </a:p>
        </p:txBody>
      </p:sp>
      <p:sp>
        <p:nvSpPr>
          <p:cNvPr id="3" name="Tijdelijke aanduiding voor tekst 2"/>
          <p:cNvSpPr>
            <a:spLocks noGrp="1"/>
          </p:cNvSpPr>
          <p:nvPr>
            <p:ph type="body" sz="quarter" idx="13"/>
          </p:nvPr>
        </p:nvSpPr>
        <p:spPr/>
        <p:txBody>
          <a:bodyPr/>
          <a:lstStyle/>
          <a:p>
            <a:pPr marL="0" indent="0">
              <a:buNone/>
            </a:pPr>
            <a:r>
              <a:rPr lang="nl-NL" dirty="0" smtClean="0"/>
              <a:t>Additioneel voordeel: Met diepe drainage wordt zoutschade voorkomen</a:t>
            </a:r>
            <a:endParaRPr lang="nl-NL" dirty="0"/>
          </a:p>
        </p:txBody>
      </p:sp>
      <p:sp>
        <p:nvSpPr>
          <p:cNvPr id="18" name="Rechthoek 17"/>
          <p:cNvSpPr>
            <a:spLocks noChangeAspect="1"/>
          </p:cNvSpPr>
          <p:nvPr/>
        </p:nvSpPr>
        <p:spPr>
          <a:xfrm>
            <a:off x="467544" y="3140968"/>
            <a:ext cx="3675932" cy="1800200"/>
          </a:xfrm>
          <a:prstGeom prst="rect">
            <a:avLst/>
          </a:prstGeom>
          <a:gradFill>
            <a:gsLst>
              <a:gs pos="0">
                <a:srgbClr val="FF7A00"/>
              </a:gs>
              <a:gs pos="12000">
                <a:srgbClr val="FF0300"/>
              </a:gs>
              <a:gs pos="100000">
                <a:srgbClr val="4D080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p:cNvSpPr>
            <a:spLocks noChangeAspect="1"/>
          </p:cNvSpPr>
          <p:nvPr/>
        </p:nvSpPr>
        <p:spPr>
          <a:xfrm>
            <a:off x="899592" y="2852936"/>
            <a:ext cx="3243884" cy="288032"/>
          </a:xfrm>
          <a:prstGeom prst="rect">
            <a:avLst/>
          </a:prstGeom>
          <a:gradFill>
            <a:gsLst>
              <a:gs pos="63000">
                <a:srgbClr val="FFFF00"/>
              </a:gs>
              <a:gs pos="833">
                <a:schemeClr val="accent6">
                  <a:lumMod val="50000"/>
                </a:schemeClr>
              </a:gs>
              <a:gs pos="100000">
                <a:srgbClr val="FA8D1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rapezium 19"/>
          <p:cNvSpPr/>
          <p:nvPr/>
        </p:nvSpPr>
        <p:spPr>
          <a:xfrm rot="10800000">
            <a:off x="251519" y="2852936"/>
            <a:ext cx="864096" cy="1728192"/>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Ovaal 21"/>
          <p:cNvSpPr/>
          <p:nvPr/>
        </p:nvSpPr>
        <p:spPr>
          <a:xfrm>
            <a:off x="1403648" y="3140968"/>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Ovaal 22"/>
          <p:cNvSpPr/>
          <p:nvPr/>
        </p:nvSpPr>
        <p:spPr>
          <a:xfrm>
            <a:off x="1835696" y="3140968"/>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vaal 23"/>
          <p:cNvSpPr/>
          <p:nvPr/>
        </p:nvSpPr>
        <p:spPr>
          <a:xfrm>
            <a:off x="2699792" y="3140968"/>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Ovaal 24"/>
          <p:cNvSpPr/>
          <p:nvPr/>
        </p:nvSpPr>
        <p:spPr>
          <a:xfrm>
            <a:off x="2267744" y="3140968"/>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Ovaal 25"/>
          <p:cNvSpPr/>
          <p:nvPr/>
        </p:nvSpPr>
        <p:spPr>
          <a:xfrm>
            <a:off x="3131840" y="3140968"/>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Ovaal 26"/>
          <p:cNvSpPr/>
          <p:nvPr/>
        </p:nvSpPr>
        <p:spPr>
          <a:xfrm>
            <a:off x="3563888" y="3140968"/>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Ovaal 27"/>
          <p:cNvSpPr/>
          <p:nvPr/>
        </p:nvSpPr>
        <p:spPr>
          <a:xfrm>
            <a:off x="3995936" y="3140968"/>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Tekstvak 28"/>
          <p:cNvSpPr txBox="1"/>
          <p:nvPr/>
        </p:nvSpPr>
        <p:spPr>
          <a:xfrm>
            <a:off x="1408235" y="2420888"/>
            <a:ext cx="2227661" cy="369332"/>
          </a:xfrm>
          <a:prstGeom prst="rect">
            <a:avLst/>
          </a:prstGeom>
          <a:noFill/>
        </p:spPr>
        <p:txBody>
          <a:bodyPr wrap="none" rtlCol="0">
            <a:spAutoFit/>
          </a:bodyPr>
          <a:lstStyle/>
          <a:p>
            <a:r>
              <a:rPr lang="nl-NL" dirty="0" smtClean="0"/>
              <a:t>Ondiepe drainage</a:t>
            </a:r>
            <a:endParaRPr lang="nl-NL" dirty="0"/>
          </a:p>
        </p:txBody>
      </p:sp>
      <p:sp>
        <p:nvSpPr>
          <p:cNvPr id="30" name="Rechthoek 29"/>
          <p:cNvSpPr>
            <a:spLocks noChangeAspect="1"/>
          </p:cNvSpPr>
          <p:nvPr/>
        </p:nvSpPr>
        <p:spPr>
          <a:xfrm>
            <a:off x="4572000" y="3861048"/>
            <a:ext cx="3675932" cy="1080120"/>
          </a:xfrm>
          <a:prstGeom prst="rect">
            <a:avLst/>
          </a:prstGeom>
          <a:gradFill>
            <a:gsLst>
              <a:gs pos="0">
                <a:srgbClr val="FF7A00"/>
              </a:gs>
              <a:gs pos="12000">
                <a:srgbClr val="FF0300"/>
              </a:gs>
              <a:gs pos="100000">
                <a:srgbClr val="4D0808"/>
              </a:gs>
            </a:gsLst>
            <a:lin ang="5400000" scaled="0"/>
          </a:gradFill>
          <a:ln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p:cNvSpPr>
            <a:spLocks noChangeAspect="1"/>
          </p:cNvSpPr>
          <p:nvPr/>
        </p:nvSpPr>
        <p:spPr>
          <a:xfrm>
            <a:off x="5004048" y="2852936"/>
            <a:ext cx="3243884" cy="1008112"/>
          </a:xfrm>
          <a:prstGeom prst="rect">
            <a:avLst/>
          </a:prstGeom>
          <a:gradFill>
            <a:gsLst>
              <a:gs pos="73000">
                <a:schemeClr val="accent6">
                  <a:lumMod val="50000"/>
                </a:schemeClr>
              </a:gs>
              <a:gs pos="87000">
                <a:srgbClr val="FFFF00"/>
              </a:gs>
              <a:gs pos="100000">
                <a:srgbClr val="FA8D1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Trapezium 31"/>
          <p:cNvSpPr/>
          <p:nvPr/>
        </p:nvSpPr>
        <p:spPr>
          <a:xfrm rot="10800000">
            <a:off x="4355975" y="2852936"/>
            <a:ext cx="864096" cy="1728192"/>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Trapezium 32"/>
          <p:cNvSpPr/>
          <p:nvPr/>
        </p:nvSpPr>
        <p:spPr>
          <a:xfrm rot="10800000">
            <a:off x="4528870" y="4221088"/>
            <a:ext cx="527308" cy="360040"/>
          </a:xfrm>
          <a:prstGeom prst="trapezoid">
            <a:avLst>
              <a:gd name="adj" fmla="val 12789"/>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Ovaal 33"/>
          <p:cNvSpPr/>
          <p:nvPr/>
        </p:nvSpPr>
        <p:spPr>
          <a:xfrm>
            <a:off x="5508104" y="3933056"/>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Ovaal 34"/>
          <p:cNvSpPr/>
          <p:nvPr/>
        </p:nvSpPr>
        <p:spPr>
          <a:xfrm>
            <a:off x="5940152" y="3933056"/>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Ovaal 35"/>
          <p:cNvSpPr/>
          <p:nvPr/>
        </p:nvSpPr>
        <p:spPr>
          <a:xfrm>
            <a:off x="6804248" y="3933056"/>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Ovaal 36"/>
          <p:cNvSpPr/>
          <p:nvPr/>
        </p:nvSpPr>
        <p:spPr>
          <a:xfrm>
            <a:off x="6372200" y="3933056"/>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Ovaal 37"/>
          <p:cNvSpPr/>
          <p:nvPr/>
        </p:nvSpPr>
        <p:spPr>
          <a:xfrm>
            <a:off x="7236296" y="3933056"/>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Ovaal 38"/>
          <p:cNvSpPr/>
          <p:nvPr/>
        </p:nvSpPr>
        <p:spPr>
          <a:xfrm>
            <a:off x="7668344" y="3933056"/>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Ovaal 39"/>
          <p:cNvSpPr/>
          <p:nvPr/>
        </p:nvSpPr>
        <p:spPr>
          <a:xfrm>
            <a:off x="8100392" y="3933056"/>
            <a:ext cx="72008" cy="7200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Tekstvak 40"/>
          <p:cNvSpPr txBox="1"/>
          <p:nvPr/>
        </p:nvSpPr>
        <p:spPr>
          <a:xfrm>
            <a:off x="5512691" y="2420888"/>
            <a:ext cx="1934312" cy="369332"/>
          </a:xfrm>
          <a:prstGeom prst="rect">
            <a:avLst/>
          </a:prstGeom>
          <a:noFill/>
        </p:spPr>
        <p:txBody>
          <a:bodyPr wrap="none" rtlCol="0">
            <a:spAutoFit/>
          </a:bodyPr>
          <a:lstStyle/>
          <a:p>
            <a:r>
              <a:rPr lang="nl-NL" dirty="0" smtClean="0"/>
              <a:t>Diepe drainage</a:t>
            </a:r>
            <a:endParaRPr lang="nl-NL" dirty="0"/>
          </a:p>
        </p:txBody>
      </p:sp>
      <p:sp>
        <p:nvSpPr>
          <p:cNvPr id="45" name="Tekstvak 44"/>
          <p:cNvSpPr txBox="1"/>
          <p:nvPr/>
        </p:nvSpPr>
        <p:spPr>
          <a:xfrm>
            <a:off x="1584741" y="3349324"/>
            <a:ext cx="2276585" cy="923330"/>
          </a:xfrm>
          <a:prstGeom prst="rect">
            <a:avLst/>
          </a:prstGeom>
          <a:noFill/>
        </p:spPr>
        <p:txBody>
          <a:bodyPr wrap="none" rtlCol="0">
            <a:spAutoFit/>
          </a:bodyPr>
          <a:lstStyle/>
          <a:p>
            <a:pPr algn="ctr"/>
            <a:r>
              <a:rPr lang="nl-NL" dirty="0" smtClean="0"/>
              <a:t>Capillaire stijging </a:t>
            </a:r>
          </a:p>
          <a:p>
            <a:pPr algn="ctr"/>
            <a:r>
              <a:rPr lang="nl-NL" dirty="0" smtClean="0"/>
              <a:t>zoute kwel  </a:t>
            </a:r>
          </a:p>
          <a:p>
            <a:pPr algn="ctr"/>
            <a:r>
              <a:rPr lang="nl-NL" dirty="0" smtClean="0"/>
              <a:t>tot in wortelzone</a:t>
            </a:r>
            <a:endParaRPr lang="nl-NL" dirty="0"/>
          </a:p>
        </p:txBody>
      </p:sp>
      <p:cxnSp>
        <p:nvCxnSpPr>
          <p:cNvPr id="47" name="Rechte verbindingslijn met pijl 46"/>
          <p:cNvCxnSpPr/>
          <p:nvPr/>
        </p:nvCxnSpPr>
        <p:spPr>
          <a:xfrm flipV="1">
            <a:off x="1674428" y="3005578"/>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Rechte verbindingslijn met pijl 47"/>
          <p:cNvCxnSpPr/>
          <p:nvPr/>
        </p:nvCxnSpPr>
        <p:spPr>
          <a:xfrm flipV="1">
            <a:off x="2094850" y="2999952"/>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Rechte verbindingslijn met pijl 48"/>
          <p:cNvCxnSpPr/>
          <p:nvPr/>
        </p:nvCxnSpPr>
        <p:spPr>
          <a:xfrm flipV="1">
            <a:off x="2515646" y="3005578"/>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Rechte verbindingslijn met pijl 49"/>
          <p:cNvCxnSpPr/>
          <p:nvPr/>
        </p:nvCxnSpPr>
        <p:spPr>
          <a:xfrm flipV="1">
            <a:off x="2936068" y="2999952"/>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Rechte verbindingslijn met pijl 50"/>
          <p:cNvCxnSpPr/>
          <p:nvPr/>
        </p:nvCxnSpPr>
        <p:spPr>
          <a:xfrm flipV="1">
            <a:off x="3393994" y="3002578"/>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Rechte verbindingslijn met pijl 51"/>
          <p:cNvCxnSpPr/>
          <p:nvPr/>
        </p:nvCxnSpPr>
        <p:spPr>
          <a:xfrm flipV="1">
            <a:off x="3814416" y="2996952"/>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Tekstvak 52"/>
          <p:cNvSpPr txBox="1"/>
          <p:nvPr/>
        </p:nvSpPr>
        <p:spPr>
          <a:xfrm>
            <a:off x="5129312" y="3988960"/>
            <a:ext cx="3132348" cy="923330"/>
          </a:xfrm>
          <a:prstGeom prst="rect">
            <a:avLst/>
          </a:prstGeom>
          <a:noFill/>
        </p:spPr>
        <p:txBody>
          <a:bodyPr wrap="square" rtlCol="0">
            <a:spAutoFit/>
          </a:bodyPr>
          <a:lstStyle/>
          <a:p>
            <a:pPr algn="ctr"/>
            <a:r>
              <a:rPr lang="nl-NL" dirty="0" smtClean="0"/>
              <a:t>Zoute kwel bereikt wortelzone niet. </a:t>
            </a:r>
          </a:p>
          <a:p>
            <a:pPr algn="ctr"/>
            <a:r>
              <a:rPr lang="nl-NL" dirty="0" smtClean="0"/>
              <a:t>Alleen droogteschade.</a:t>
            </a:r>
            <a:endParaRPr lang="nl-NL" dirty="0"/>
          </a:p>
        </p:txBody>
      </p:sp>
      <p:cxnSp>
        <p:nvCxnSpPr>
          <p:cNvPr id="54" name="Rechte verbindingslijn met pijl 53"/>
          <p:cNvCxnSpPr/>
          <p:nvPr/>
        </p:nvCxnSpPr>
        <p:spPr>
          <a:xfrm flipV="1">
            <a:off x="5767981" y="3759929"/>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5" name="Rechte verbindingslijn met pijl 54"/>
          <p:cNvCxnSpPr/>
          <p:nvPr/>
        </p:nvCxnSpPr>
        <p:spPr>
          <a:xfrm flipV="1">
            <a:off x="6188403" y="3754303"/>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6" name="Rechte verbindingslijn met pijl 55"/>
          <p:cNvCxnSpPr/>
          <p:nvPr/>
        </p:nvCxnSpPr>
        <p:spPr>
          <a:xfrm flipV="1">
            <a:off x="6609199" y="3759929"/>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Rechte verbindingslijn met pijl 56"/>
          <p:cNvCxnSpPr/>
          <p:nvPr/>
        </p:nvCxnSpPr>
        <p:spPr>
          <a:xfrm flipV="1">
            <a:off x="7029621" y="3754303"/>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8" name="Rechte verbindingslijn met pijl 57"/>
          <p:cNvCxnSpPr/>
          <p:nvPr/>
        </p:nvCxnSpPr>
        <p:spPr>
          <a:xfrm flipV="1">
            <a:off x="7487547" y="3756929"/>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Rechte verbindingslijn met pijl 58"/>
          <p:cNvCxnSpPr/>
          <p:nvPr/>
        </p:nvCxnSpPr>
        <p:spPr>
          <a:xfrm flipV="1">
            <a:off x="7907969" y="3751303"/>
            <a:ext cx="0" cy="28803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2" name="Trapezium 71"/>
          <p:cNvSpPr/>
          <p:nvPr/>
        </p:nvSpPr>
        <p:spPr>
          <a:xfrm rot="10800000">
            <a:off x="424597" y="4221089"/>
            <a:ext cx="527308" cy="360040"/>
          </a:xfrm>
          <a:prstGeom prst="trapezoid">
            <a:avLst>
              <a:gd name="adj" fmla="val 12789"/>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2858585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Risico’s</a:t>
            </a:r>
            <a:endParaRPr lang="nl-NL" dirty="0"/>
          </a:p>
        </p:txBody>
      </p:sp>
      <p:sp>
        <p:nvSpPr>
          <p:cNvPr id="3" name="Tijdelijke aanduiding voor tekst 2"/>
          <p:cNvSpPr>
            <a:spLocks noGrp="1"/>
          </p:cNvSpPr>
          <p:nvPr>
            <p:ph type="body" sz="quarter" idx="13"/>
          </p:nvPr>
        </p:nvSpPr>
        <p:spPr/>
        <p:txBody>
          <a:bodyPr/>
          <a:lstStyle/>
          <a:p>
            <a:pPr marL="0" indent="0">
              <a:buNone/>
            </a:pPr>
            <a:r>
              <a:rPr lang="nl-NL" dirty="0" smtClean="0"/>
              <a:t>Opzetten peilen in voorjaar en zomer vergroot risico’s op wateroverlast en natschade. </a:t>
            </a:r>
          </a:p>
          <a:p>
            <a:pPr marL="0" indent="0">
              <a:buNone/>
            </a:pPr>
            <a:endParaRPr lang="nl-NL" dirty="0"/>
          </a:p>
          <a:p>
            <a:pPr marL="0" indent="0">
              <a:buNone/>
            </a:pPr>
            <a:r>
              <a:rPr lang="nl-NL" dirty="0" smtClean="0"/>
              <a:t>KNMI’14: bij de “warme” scenario’s tot 22% meer neerslag bij zomerse hevige buien en max </a:t>
            </a:r>
            <a:r>
              <a:rPr lang="nl-NL" dirty="0" err="1" smtClean="0"/>
              <a:t>uurneerslag</a:t>
            </a:r>
            <a:r>
              <a:rPr lang="nl-NL" dirty="0" smtClean="0"/>
              <a:t> tot 25% meer. </a:t>
            </a:r>
            <a:endParaRPr lang="nl-NL" dirty="0"/>
          </a:p>
          <a:p>
            <a:pPr marL="0" indent="0">
              <a:buNone/>
            </a:pPr>
            <a:r>
              <a:rPr lang="nl-NL" dirty="0" smtClean="0"/>
              <a:t> </a:t>
            </a:r>
            <a:endParaRPr lang="nl-NL"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3924891"/>
            <a:ext cx="3672408" cy="2759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37983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Neerslag in Noorderkwartier</a:t>
            </a:r>
            <a:endParaRPr lang="nl-NL" dirty="0"/>
          </a:p>
        </p:txBody>
      </p:sp>
      <p:sp>
        <p:nvSpPr>
          <p:cNvPr id="3" name="Tijdelijke aanduiding voor tekst 2"/>
          <p:cNvSpPr>
            <a:spLocks noGrp="1"/>
          </p:cNvSpPr>
          <p:nvPr>
            <p:ph type="body" sz="quarter" idx="13"/>
          </p:nvPr>
        </p:nvSpPr>
        <p:spPr/>
        <p:txBody>
          <a:bodyPr/>
          <a:lstStyle/>
          <a:p>
            <a:endParaRPr lang="nl-NL"/>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37" y="1556792"/>
            <a:ext cx="9152728"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5617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nl-NL"/>
          </a:p>
        </p:txBody>
      </p:sp>
      <p:sp>
        <p:nvSpPr>
          <p:cNvPr id="3" name="Tijdelijke aanduiding voor tekst 2"/>
          <p:cNvSpPr>
            <a:spLocks noGrp="1"/>
          </p:cNvSpPr>
          <p:nvPr>
            <p:ph type="body" sz="quarter" idx="13"/>
          </p:nvPr>
        </p:nvSpPr>
        <p:spPr/>
        <p:txBody>
          <a:bodyPr/>
          <a:lstStyle/>
          <a:p>
            <a:endParaRPr lang="nl-NL"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1" y="0"/>
            <a:ext cx="4200525" cy="686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1340768"/>
            <a:ext cx="3888432" cy="2924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4048" y="4383240"/>
            <a:ext cx="3145993" cy="2370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2907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Toenemen risico op natschade met 3Di</a:t>
            </a:r>
            <a:endParaRPr lang="nl-NL" dirty="0"/>
          </a:p>
        </p:txBody>
      </p:sp>
      <p:sp>
        <p:nvSpPr>
          <p:cNvPr id="3" name="Tijdelijke aanduiding voor tekst 2"/>
          <p:cNvSpPr>
            <a:spLocks noGrp="1"/>
          </p:cNvSpPr>
          <p:nvPr>
            <p:ph type="body" sz="quarter" idx="13"/>
          </p:nvPr>
        </p:nvSpPr>
        <p:spPr/>
        <p:txBody>
          <a:bodyPr/>
          <a:lstStyle/>
          <a:p>
            <a:r>
              <a:rPr lang="nl-NL" dirty="0" smtClean="0"/>
              <a:t>P.M. 3Di scenario </a:t>
            </a:r>
            <a:r>
              <a:rPr lang="nl-NL" dirty="0" err="1" smtClean="0"/>
              <a:t>Nelen</a:t>
            </a:r>
            <a:r>
              <a:rPr lang="nl-NL" dirty="0" smtClean="0"/>
              <a:t> &amp; Schuurmans</a:t>
            </a:r>
            <a:endParaRPr lang="nl-NL" dirty="0"/>
          </a:p>
        </p:txBody>
      </p:sp>
    </p:spTree>
    <p:extLst>
      <p:ext uri="{BB962C8B-B14F-4D97-AF65-F5344CB8AC3E}">
        <p14:creationId xmlns:p14="http://schemas.microsoft.com/office/powerpoint/2010/main" val="41348466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Klimaatverandering</a:t>
            </a:r>
            <a:endParaRPr lang="nl-NL" dirty="0"/>
          </a:p>
        </p:txBody>
      </p:sp>
      <p:sp>
        <p:nvSpPr>
          <p:cNvPr id="3" name="Tijdelijke aanduiding voor tekst 2"/>
          <p:cNvSpPr>
            <a:spLocks noGrp="1"/>
          </p:cNvSpPr>
          <p:nvPr>
            <p:ph type="body" sz="quarter" idx="13"/>
          </p:nvPr>
        </p:nvSpPr>
        <p:spPr/>
        <p:txBody>
          <a:bodyPr>
            <a:normAutofit/>
          </a:bodyPr>
          <a:lstStyle/>
          <a:p>
            <a:pPr marL="0" indent="0">
              <a:buNone/>
            </a:pPr>
            <a:r>
              <a:rPr lang="nl-NL" dirty="0" smtClean="0"/>
              <a:t>KNMI’14-klimaatscenario’s (2050):</a:t>
            </a:r>
          </a:p>
          <a:p>
            <a:r>
              <a:rPr lang="nl-NL" sz="2000" b="1" dirty="0" smtClean="0">
                <a:solidFill>
                  <a:srgbClr val="92D050"/>
                </a:solidFill>
              </a:rPr>
              <a:t>G</a:t>
            </a:r>
            <a:r>
              <a:rPr lang="nl-NL" sz="2000" b="1" baseline="-25000" dirty="0" smtClean="0">
                <a:solidFill>
                  <a:srgbClr val="92D050"/>
                </a:solidFill>
              </a:rPr>
              <a:t>L</a:t>
            </a:r>
            <a:r>
              <a:rPr lang="nl-NL" sz="2000" dirty="0" smtClean="0">
                <a:solidFill>
                  <a:srgbClr val="92D050"/>
                </a:solidFill>
              </a:rPr>
              <a:t>: T+1,0</a:t>
            </a:r>
            <a:r>
              <a:rPr lang="nl-NL" sz="2000" dirty="0" smtClean="0">
                <a:solidFill>
                  <a:srgbClr val="92D050"/>
                </a:solidFill>
                <a:latin typeface="Times New Roman"/>
                <a:cs typeface="Times New Roman"/>
              </a:rPr>
              <a:t>°C</a:t>
            </a:r>
            <a:endParaRPr lang="nl-NL" sz="2000" baseline="-25000" dirty="0" smtClean="0">
              <a:solidFill>
                <a:srgbClr val="92D050"/>
              </a:solidFill>
            </a:endParaRPr>
          </a:p>
          <a:p>
            <a:r>
              <a:rPr lang="nl-NL" sz="2000" b="1" dirty="0" smtClean="0">
                <a:solidFill>
                  <a:srgbClr val="FFCC00"/>
                </a:solidFill>
              </a:rPr>
              <a:t>G</a:t>
            </a:r>
            <a:r>
              <a:rPr lang="nl-NL" sz="2000" b="1" baseline="-25000" dirty="0" smtClean="0">
                <a:solidFill>
                  <a:srgbClr val="FFCC00"/>
                </a:solidFill>
              </a:rPr>
              <a:t>H</a:t>
            </a:r>
            <a:r>
              <a:rPr lang="nl-NL" sz="2000" dirty="0" smtClean="0">
                <a:solidFill>
                  <a:srgbClr val="FFCC00"/>
                </a:solidFill>
              </a:rPr>
              <a:t>: T+1,5</a:t>
            </a:r>
            <a:r>
              <a:rPr lang="nl-NL" sz="2000" dirty="0" smtClean="0">
                <a:solidFill>
                  <a:srgbClr val="FFCC00"/>
                </a:solidFill>
                <a:latin typeface="Times New Roman"/>
                <a:cs typeface="Times New Roman"/>
              </a:rPr>
              <a:t>°C</a:t>
            </a:r>
            <a:endParaRPr lang="nl-NL" sz="2000" b="1" dirty="0" smtClean="0">
              <a:solidFill>
                <a:srgbClr val="FFCC00"/>
              </a:solidFill>
            </a:endParaRPr>
          </a:p>
          <a:p>
            <a:r>
              <a:rPr lang="nl-NL" sz="2000" b="1" dirty="0" smtClean="0">
                <a:solidFill>
                  <a:srgbClr val="7030A0"/>
                </a:solidFill>
              </a:rPr>
              <a:t>W</a:t>
            </a:r>
            <a:r>
              <a:rPr lang="nl-NL" sz="2000" b="1" baseline="-25000" dirty="0" smtClean="0">
                <a:solidFill>
                  <a:srgbClr val="7030A0"/>
                </a:solidFill>
              </a:rPr>
              <a:t>L</a:t>
            </a:r>
            <a:r>
              <a:rPr lang="nl-NL" sz="2000" dirty="0" smtClean="0">
                <a:solidFill>
                  <a:srgbClr val="7030A0"/>
                </a:solidFill>
              </a:rPr>
              <a:t>: T+2,0</a:t>
            </a:r>
            <a:r>
              <a:rPr lang="nl-NL" sz="2000" dirty="0" smtClean="0">
                <a:solidFill>
                  <a:srgbClr val="7030A0"/>
                </a:solidFill>
                <a:latin typeface="Times New Roman"/>
                <a:cs typeface="Times New Roman"/>
              </a:rPr>
              <a:t>°C</a:t>
            </a:r>
            <a:endParaRPr lang="nl-NL" sz="2000" dirty="0" smtClean="0">
              <a:solidFill>
                <a:srgbClr val="7030A0"/>
              </a:solidFill>
            </a:endParaRPr>
          </a:p>
          <a:p>
            <a:r>
              <a:rPr lang="nl-NL" sz="2000" b="1" dirty="0" smtClean="0">
                <a:solidFill>
                  <a:srgbClr val="CC0066"/>
                </a:solidFill>
              </a:rPr>
              <a:t>W</a:t>
            </a:r>
            <a:r>
              <a:rPr lang="nl-NL" sz="2000" b="1" baseline="-25000" dirty="0" smtClean="0">
                <a:solidFill>
                  <a:srgbClr val="CC0066"/>
                </a:solidFill>
              </a:rPr>
              <a:t>H</a:t>
            </a:r>
            <a:r>
              <a:rPr lang="nl-NL" sz="2000" dirty="0" smtClean="0">
                <a:solidFill>
                  <a:srgbClr val="CC0066"/>
                </a:solidFill>
              </a:rPr>
              <a:t>: T+2,3</a:t>
            </a:r>
            <a:r>
              <a:rPr lang="nl-NL" sz="2000" dirty="0" smtClean="0">
                <a:solidFill>
                  <a:srgbClr val="CC0066"/>
                </a:solidFill>
                <a:latin typeface="Times New Roman"/>
                <a:cs typeface="Times New Roman"/>
              </a:rPr>
              <a:t>°C</a:t>
            </a:r>
            <a:endParaRPr lang="nl-NL" sz="2000" b="1" dirty="0" smtClean="0">
              <a:solidFill>
                <a:srgbClr val="CC0066"/>
              </a:solidFill>
            </a:endParaRPr>
          </a:p>
          <a:p>
            <a:pPr marL="0" indent="0">
              <a:buNone/>
            </a:pPr>
            <a:r>
              <a:rPr lang="nl-NL" sz="2000" dirty="0" err="1" smtClean="0"/>
              <a:t>tov</a:t>
            </a:r>
            <a:r>
              <a:rPr lang="nl-NL" sz="2000" dirty="0" smtClean="0"/>
              <a:t> 1981-2010</a:t>
            </a:r>
          </a:p>
          <a:p>
            <a:pPr marL="0" indent="0">
              <a:buNone/>
            </a:pPr>
            <a:endParaRPr lang="nl-NL" sz="2000" dirty="0"/>
          </a:p>
          <a:p>
            <a:pPr marL="0" indent="0">
              <a:buNone/>
            </a:pPr>
            <a:r>
              <a:rPr lang="nl-NL" dirty="0" smtClean="0"/>
              <a:t>KNMI’06-klimaatscenario’s (2050):</a:t>
            </a:r>
          </a:p>
          <a:p>
            <a:r>
              <a:rPr lang="nl-NL" sz="2000" b="1" dirty="0" smtClean="0">
                <a:solidFill>
                  <a:srgbClr val="92D050"/>
                </a:solidFill>
              </a:rPr>
              <a:t>G</a:t>
            </a:r>
            <a:r>
              <a:rPr lang="nl-NL" sz="2000" dirty="0" smtClean="0">
                <a:solidFill>
                  <a:srgbClr val="92D050"/>
                </a:solidFill>
              </a:rPr>
              <a:t>: T+0,7</a:t>
            </a:r>
            <a:r>
              <a:rPr lang="nl-NL" sz="2000" dirty="0" smtClean="0">
                <a:solidFill>
                  <a:srgbClr val="92D050"/>
                </a:solidFill>
                <a:latin typeface="Times New Roman"/>
                <a:cs typeface="Times New Roman"/>
              </a:rPr>
              <a:t>°C</a:t>
            </a:r>
            <a:endParaRPr lang="nl-NL" sz="2000" baseline="-25000" dirty="0">
              <a:solidFill>
                <a:srgbClr val="92D050"/>
              </a:solidFill>
            </a:endParaRPr>
          </a:p>
          <a:p>
            <a:r>
              <a:rPr lang="nl-NL" sz="2000" b="1" dirty="0" smtClean="0">
                <a:solidFill>
                  <a:srgbClr val="FFCC00"/>
                </a:solidFill>
              </a:rPr>
              <a:t>G</a:t>
            </a:r>
            <a:r>
              <a:rPr lang="nl-NL" sz="2000" b="1" baseline="30000" dirty="0" smtClean="0">
                <a:solidFill>
                  <a:srgbClr val="FFCC00"/>
                </a:solidFill>
              </a:rPr>
              <a:t>+</a:t>
            </a:r>
            <a:r>
              <a:rPr lang="nl-NL" sz="2000" dirty="0" smtClean="0">
                <a:solidFill>
                  <a:srgbClr val="FFCC00"/>
                </a:solidFill>
              </a:rPr>
              <a:t>: T+1,0</a:t>
            </a:r>
            <a:r>
              <a:rPr lang="nl-NL" sz="2000" dirty="0" smtClean="0">
                <a:solidFill>
                  <a:srgbClr val="FFCC00"/>
                </a:solidFill>
                <a:latin typeface="Times New Roman"/>
                <a:cs typeface="Times New Roman"/>
              </a:rPr>
              <a:t>°C</a:t>
            </a:r>
            <a:endParaRPr lang="nl-NL" sz="2000" b="1" dirty="0">
              <a:solidFill>
                <a:srgbClr val="FFCC00"/>
              </a:solidFill>
            </a:endParaRPr>
          </a:p>
          <a:p>
            <a:r>
              <a:rPr lang="nl-NL" sz="2000" b="1" dirty="0" smtClean="0">
                <a:solidFill>
                  <a:srgbClr val="7030A0"/>
                </a:solidFill>
              </a:rPr>
              <a:t>W</a:t>
            </a:r>
            <a:r>
              <a:rPr lang="nl-NL" sz="2000" dirty="0" smtClean="0">
                <a:solidFill>
                  <a:srgbClr val="7030A0"/>
                </a:solidFill>
              </a:rPr>
              <a:t>: T+1,6</a:t>
            </a:r>
            <a:r>
              <a:rPr lang="nl-NL" sz="2000" dirty="0" smtClean="0">
                <a:solidFill>
                  <a:srgbClr val="7030A0"/>
                </a:solidFill>
                <a:latin typeface="Times New Roman"/>
                <a:cs typeface="Times New Roman"/>
              </a:rPr>
              <a:t>°C</a:t>
            </a:r>
            <a:endParaRPr lang="nl-NL" sz="2000" dirty="0" smtClean="0">
              <a:solidFill>
                <a:srgbClr val="7030A0"/>
              </a:solidFill>
            </a:endParaRPr>
          </a:p>
          <a:p>
            <a:r>
              <a:rPr lang="nl-NL" sz="2000" b="1" dirty="0" smtClean="0">
                <a:solidFill>
                  <a:srgbClr val="CC0066"/>
                </a:solidFill>
              </a:rPr>
              <a:t>W</a:t>
            </a:r>
            <a:r>
              <a:rPr lang="nl-NL" sz="2000" b="1" baseline="30000" dirty="0" smtClean="0">
                <a:solidFill>
                  <a:srgbClr val="CC0066"/>
                </a:solidFill>
              </a:rPr>
              <a:t>+</a:t>
            </a:r>
            <a:r>
              <a:rPr lang="nl-NL" sz="2000" dirty="0" smtClean="0">
                <a:solidFill>
                  <a:srgbClr val="CC0066"/>
                </a:solidFill>
              </a:rPr>
              <a:t>: </a:t>
            </a:r>
            <a:r>
              <a:rPr lang="nl-NL" sz="2000" dirty="0">
                <a:solidFill>
                  <a:srgbClr val="CC0066"/>
                </a:solidFill>
              </a:rPr>
              <a:t>T+2,4</a:t>
            </a:r>
            <a:r>
              <a:rPr lang="nl-NL" sz="2000" dirty="0">
                <a:solidFill>
                  <a:srgbClr val="CC0066"/>
                </a:solidFill>
                <a:latin typeface="Times New Roman"/>
                <a:cs typeface="Times New Roman"/>
              </a:rPr>
              <a:t>°C</a:t>
            </a:r>
          </a:p>
          <a:p>
            <a:pPr marL="0" indent="0">
              <a:buNone/>
            </a:pPr>
            <a:r>
              <a:rPr lang="nl-NL" sz="2000" dirty="0" err="1" smtClean="0"/>
              <a:t>tov</a:t>
            </a:r>
            <a:r>
              <a:rPr lang="nl-NL" sz="2000" dirty="0" smtClean="0"/>
              <a:t> 1981-2010</a:t>
            </a:r>
            <a:endParaRPr lang="nl-NL" sz="2000" dirty="0"/>
          </a:p>
        </p:txBody>
      </p:sp>
      <p:pic>
        <p:nvPicPr>
          <p:cNvPr id="1028"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5724128" y="1320153"/>
            <a:ext cx="2664296" cy="2756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3283" t="36037" r="42913" b="26948"/>
          <a:stretch/>
        </p:blipFill>
        <p:spPr bwMode="auto">
          <a:xfrm>
            <a:off x="5220072" y="4462712"/>
            <a:ext cx="3816424" cy="2350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Groep 7"/>
          <p:cNvGrpSpPr/>
          <p:nvPr/>
        </p:nvGrpSpPr>
        <p:grpSpPr>
          <a:xfrm>
            <a:off x="35102" y="1240272"/>
            <a:ext cx="9139593" cy="5565231"/>
            <a:chOff x="8625" y="1320153"/>
            <a:chExt cx="9139593" cy="5565231"/>
          </a:xfrm>
        </p:grpSpPr>
        <p:sp>
          <p:nvSpPr>
            <p:cNvPr id="7" name="Rechthoek 6"/>
            <p:cNvSpPr/>
            <p:nvPr/>
          </p:nvSpPr>
          <p:spPr>
            <a:xfrm>
              <a:off x="8625" y="1320153"/>
              <a:ext cx="9139593" cy="4526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25" y="1679898"/>
              <a:ext cx="9139593" cy="5205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 name="Groep 5"/>
          <p:cNvGrpSpPr/>
          <p:nvPr/>
        </p:nvGrpSpPr>
        <p:grpSpPr>
          <a:xfrm>
            <a:off x="985248" y="2105559"/>
            <a:ext cx="6971128" cy="1224000"/>
            <a:chOff x="985248" y="2105559"/>
            <a:chExt cx="6984000" cy="1224000"/>
          </a:xfrm>
        </p:grpSpPr>
        <p:sp>
          <p:nvSpPr>
            <p:cNvPr id="5" name="Afgeronde rechthoek 4"/>
            <p:cNvSpPr/>
            <p:nvPr/>
          </p:nvSpPr>
          <p:spPr>
            <a:xfrm>
              <a:off x="985248" y="2105559"/>
              <a:ext cx="6984000" cy="1224000"/>
            </a:xfrm>
            <a:prstGeom prst="roundRect">
              <a:avLst/>
            </a:prstGeom>
            <a:solidFill>
              <a:schemeClr val="bg1"/>
            </a:solidFill>
            <a:ln w="12700">
              <a:solidFill>
                <a:schemeClr val="tx2">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kstvak 3"/>
            <p:cNvSpPr txBox="1"/>
            <p:nvPr/>
          </p:nvSpPr>
          <p:spPr>
            <a:xfrm>
              <a:off x="1014428" y="2160008"/>
              <a:ext cx="6925640" cy="1169551"/>
            </a:xfrm>
            <a:prstGeom prst="rect">
              <a:avLst/>
            </a:prstGeom>
            <a:solidFill>
              <a:schemeClr val="bg1"/>
            </a:solidFill>
            <a:ln>
              <a:solidFill>
                <a:schemeClr val="accent1"/>
              </a:solidFill>
            </a:ln>
            <a:effectLst>
              <a:softEdge rad="635000"/>
            </a:effectLst>
          </p:spPr>
          <p:txBody>
            <a:bodyPr wrap="square" rtlCol="0">
              <a:spAutoFit/>
            </a:bodyPr>
            <a:lstStyle/>
            <a:p>
              <a:r>
                <a:rPr lang="nl-NL" sz="2000" dirty="0" smtClean="0"/>
                <a:t>Waarnemingen:</a:t>
              </a:r>
            </a:p>
            <a:p>
              <a:r>
                <a:rPr lang="nl-NL" sz="2000" dirty="0" smtClean="0"/>
                <a:t>In de periode 1951-2013 is de langjarig gemiddelde temperatuur in De Bilt met 1,4 graden gestegen. </a:t>
              </a:r>
            </a:p>
            <a:p>
              <a:r>
                <a:rPr lang="nl-NL" sz="1000" dirty="0" smtClean="0"/>
                <a:t>Bron</a:t>
              </a:r>
              <a:r>
                <a:rPr lang="nl-NL" sz="1000" dirty="0"/>
                <a:t>: http://www.klimaatscenarios.nl/images/KNMI14_brochure.pdf</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fiek 2"/>
          <p:cNvGraphicFramePr/>
          <p:nvPr/>
        </p:nvGraphicFramePr>
        <p:xfrm>
          <a:off x="179512" y="692695"/>
          <a:ext cx="8640960" cy="51888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837458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026"/>
          <p:cNvPicPr>
            <a:picLocks noChangeAspect="1" noChangeArrowheads="1"/>
          </p:cNvPicPr>
          <p:nvPr/>
        </p:nvPicPr>
        <p:blipFill>
          <a:blip r:embed="rId3" cstate="print"/>
          <a:srcRect/>
          <a:stretch>
            <a:fillRect/>
          </a:stretch>
        </p:blipFill>
        <p:spPr bwMode="auto">
          <a:xfrm>
            <a:off x="0" y="1011464"/>
            <a:ext cx="9144000" cy="5846536"/>
          </a:xfrm>
          <a:prstGeom prst="rect">
            <a:avLst/>
          </a:prstGeom>
          <a:solidFill>
            <a:schemeClr val="accent1">
              <a:alpha val="0"/>
            </a:schemeClr>
          </a:solidFill>
          <a:ln w="9525">
            <a:noFill/>
            <a:miter lim="800000"/>
            <a:headEnd/>
            <a:tailEnd/>
          </a:ln>
        </p:spPr>
      </p:pic>
      <p:pic>
        <p:nvPicPr>
          <p:cNvPr id="12291" name="Picture 1027"/>
          <p:cNvPicPr>
            <a:picLocks noChangeAspect="1" noChangeArrowheads="1"/>
          </p:cNvPicPr>
          <p:nvPr/>
        </p:nvPicPr>
        <p:blipFill>
          <a:blip r:embed="rId4" cstate="print"/>
          <a:srcRect/>
          <a:stretch>
            <a:fillRect/>
          </a:stretch>
        </p:blipFill>
        <p:spPr bwMode="auto">
          <a:xfrm>
            <a:off x="0" y="4613956"/>
            <a:ext cx="9242652" cy="2244044"/>
          </a:xfrm>
          <a:prstGeom prst="rect">
            <a:avLst/>
          </a:prstGeom>
          <a:noFill/>
          <a:ln w="9525">
            <a:noFill/>
            <a:miter lim="800000"/>
            <a:headEnd/>
            <a:tailEnd/>
          </a:ln>
        </p:spPr>
      </p:pic>
      <p:sp>
        <p:nvSpPr>
          <p:cNvPr id="12293" name="Text Box 1030"/>
          <p:cNvSpPr txBox="1">
            <a:spLocks noChangeArrowheads="1"/>
          </p:cNvSpPr>
          <p:nvPr/>
        </p:nvSpPr>
        <p:spPr bwMode="auto">
          <a:xfrm>
            <a:off x="6158367" y="5950858"/>
            <a:ext cx="2721429" cy="615553"/>
          </a:xfrm>
          <a:prstGeom prst="rect">
            <a:avLst/>
          </a:prstGeom>
          <a:noFill/>
          <a:ln w="9525">
            <a:noFill/>
            <a:miter lim="800000"/>
            <a:headEnd/>
            <a:tailEnd/>
          </a:ln>
        </p:spPr>
        <p:txBody>
          <a:bodyPr lIns="0" tIns="0" rIns="0" bIns="0">
            <a:spAutoFit/>
          </a:bodyPr>
          <a:lstStyle/>
          <a:p>
            <a:pPr algn="r" defTabSz="913727" eaLnBrk="0" fontAlgn="base" hangingPunct="0">
              <a:spcBef>
                <a:spcPct val="0"/>
              </a:spcBef>
              <a:spcAft>
                <a:spcPct val="0"/>
              </a:spcAft>
            </a:pPr>
            <a:r>
              <a:rPr lang="nl-NL" sz="2000" b="1" dirty="0" smtClean="0">
                <a:solidFill>
                  <a:srgbClr val="0087C7"/>
                </a:solidFill>
                <a:latin typeface="Verdana" pitchFamily="34" charset="0"/>
              </a:rPr>
              <a:t>31 mei 2012</a:t>
            </a:r>
          </a:p>
          <a:p>
            <a:pPr algn="r" defTabSz="913727" eaLnBrk="0" fontAlgn="base" hangingPunct="0">
              <a:spcBef>
                <a:spcPct val="0"/>
              </a:spcBef>
              <a:spcAft>
                <a:spcPct val="0"/>
              </a:spcAft>
            </a:pPr>
            <a:r>
              <a:rPr lang="en-US" sz="2000" b="1" dirty="0" smtClean="0">
                <a:solidFill>
                  <a:srgbClr val="0087C7"/>
                </a:solidFill>
                <a:latin typeface="Verdana" pitchFamily="34" charset="0"/>
              </a:rPr>
              <a:t>Marcel Boomgaard</a:t>
            </a:r>
            <a:endParaRPr lang="nl-NL" sz="2000" b="1" dirty="0" smtClean="0">
              <a:solidFill>
                <a:srgbClr val="0087C7"/>
              </a:solidFill>
              <a:latin typeface="Verdana" pitchFamily="34" charset="0"/>
            </a:endParaRPr>
          </a:p>
        </p:txBody>
      </p:sp>
      <p:sp>
        <p:nvSpPr>
          <p:cNvPr id="12294" name="Rectangle 1031"/>
          <p:cNvSpPr>
            <a:spLocks noChangeArrowheads="1"/>
          </p:cNvSpPr>
          <p:nvPr/>
        </p:nvSpPr>
        <p:spPr bwMode="auto">
          <a:xfrm>
            <a:off x="571472" y="714356"/>
            <a:ext cx="7358114" cy="1415143"/>
          </a:xfrm>
          <a:prstGeom prst="rect">
            <a:avLst/>
          </a:prstGeom>
          <a:noFill/>
          <a:ln w="9525">
            <a:noFill/>
            <a:miter lim="800000"/>
            <a:headEnd/>
            <a:tailEnd/>
          </a:ln>
        </p:spPr>
        <p:txBody>
          <a:bodyPr lIns="0" tIns="0" rIns="0" bIns="0"/>
          <a:lstStyle/>
          <a:p>
            <a:pPr defTabSz="913727" fontAlgn="base">
              <a:spcBef>
                <a:spcPct val="0"/>
              </a:spcBef>
              <a:spcAft>
                <a:spcPct val="0"/>
              </a:spcAft>
            </a:pPr>
            <a:r>
              <a:rPr lang="nl-NL" sz="3600" b="1" dirty="0" smtClean="0"/>
              <a:t> Klimaatscenario’s voor Texel</a:t>
            </a:r>
            <a:r>
              <a:rPr lang="nl-NL" sz="3400" b="1" dirty="0" smtClean="0">
                <a:solidFill>
                  <a:srgbClr val="000000"/>
                </a:solidFill>
                <a:latin typeface="Verdana" pitchFamily="34" charset="0"/>
              </a:rPr>
              <a:t/>
            </a:r>
            <a:br>
              <a:rPr lang="nl-NL" sz="3400" b="1" dirty="0" smtClean="0">
                <a:solidFill>
                  <a:srgbClr val="000000"/>
                </a:solidFill>
                <a:latin typeface="Verdana" pitchFamily="34" charset="0"/>
              </a:rPr>
            </a:br>
            <a:r>
              <a:rPr lang="nl-NL" sz="3400" b="1" dirty="0" smtClean="0">
                <a:solidFill>
                  <a:srgbClr val="000000"/>
                </a:solidFill>
                <a:latin typeface="Verdana" pitchFamily="34" charset="0"/>
              </a:rPr>
              <a:t/>
            </a:r>
            <a:br>
              <a:rPr lang="nl-NL" sz="3400" b="1" dirty="0" smtClean="0">
                <a:solidFill>
                  <a:srgbClr val="000000"/>
                </a:solidFill>
                <a:latin typeface="Verdana" pitchFamily="34" charset="0"/>
              </a:rPr>
            </a:br>
            <a:r>
              <a:rPr lang="nl-NL" sz="2000" dirty="0" smtClean="0"/>
              <a:t> Gevolgen van klimaatverandering volgens de KNMI klimaatscenario’s voor 2050 </a:t>
            </a:r>
            <a:r>
              <a:rPr lang="nl-NL" sz="3200" b="1" dirty="0" smtClean="0">
                <a:solidFill>
                  <a:srgbClr val="000000"/>
                </a:solidFill>
                <a:latin typeface="Verdana" pitchFamily="34" charset="0"/>
              </a:rPr>
              <a:t/>
            </a:r>
            <a:br>
              <a:rPr lang="nl-NL" sz="3200" b="1" dirty="0" smtClean="0">
                <a:solidFill>
                  <a:srgbClr val="000000"/>
                </a:solidFill>
                <a:latin typeface="Verdana" pitchFamily="34" charset="0"/>
              </a:rPr>
            </a:br>
            <a:endParaRPr lang="nl-NL" sz="3200" b="1" dirty="0" smtClean="0">
              <a:solidFill>
                <a:srgbClr val="000000"/>
              </a:solidFill>
              <a:latin typeface="Verdana" pitchFamily="34" charset="0"/>
            </a:endParaRPr>
          </a:p>
        </p:txBody>
      </p:sp>
    </p:spTree>
    <p:extLst>
      <p:ext uri="{BB962C8B-B14F-4D97-AF65-F5344CB8AC3E}">
        <p14:creationId xmlns:p14="http://schemas.microsoft.com/office/powerpoint/2010/main" val="132777859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5" name="Picture 2" descr="http://knmi.nl/klimaatscenarios/knmi06/samenvatting/images/1_n_w451.jpg"/>
          <p:cNvPicPr>
            <a:picLocks noGrp="1" noChangeAspect="1" noChangeArrowheads="1"/>
          </p:cNvPicPr>
          <p:nvPr>
            <p:ph idx="1"/>
          </p:nvPr>
        </p:nvPicPr>
        <p:blipFill>
          <a:blip r:embed="rId3" cstate="print"/>
          <a:srcRect/>
          <a:stretch>
            <a:fillRect/>
          </a:stretch>
        </p:blipFill>
        <p:spPr bwMode="auto">
          <a:xfrm>
            <a:off x="1714480" y="1071546"/>
            <a:ext cx="6643734" cy="3712241"/>
          </a:xfrm>
          <a:prstGeom prst="rect">
            <a:avLst/>
          </a:prstGeom>
          <a:noFill/>
        </p:spPr>
      </p:pic>
      <p:sp>
        <p:nvSpPr>
          <p:cNvPr id="4" name="Tekstvak 3"/>
          <p:cNvSpPr txBox="1"/>
          <p:nvPr/>
        </p:nvSpPr>
        <p:spPr>
          <a:xfrm>
            <a:off x="285720" y="5214950"/>
            <a:ext cx="3571900" cy="461665"/>
          </a:xfrm>
          <a:prstGeom prst="rect">
            <a:avLst/>
          </a:prstGeom>
          <a:noFill/>
        </p:spPr>
        <p:txBody>
          <a:bodyPr wrap="square" rtlCol="0">
            <a:spAutoFit/>
          </a:bodyPr>
          <a:lstStyle/>
          <a:p>
            <a:r>
              <a:rPr lang="nl-NL" sz="2400" dirty="0" smtClean="0"/>
              <a:t>Stijging zeespiegel</a:t>
            </a:r>
          </a:p>
        </p:txBody>
      </p:sp>
      <p:sp>
        <p:nvSpPr>
          <p:cNvPr id="7" name="Tekstvak 6"/>
          <p:cNvSpPr txBox="1"/>
          <p:nvPr/>
        </p:nvSpPr>
        <p:spPr>
          <a:xfrm>
            <a:off x="3214678" y="5214950"/>
            <a:ext cx="3786214" cy="461665"/>
          </a:xfrm>
          <a:prstGeom prst="rect">
            <a:avLst/>
          </a:prstGeom>
          <a:noFill/>
        </p:spPr>
        <p:txBody>
          <a:bodyPr wrap="square" rtlCol="0">
            <a:spAutoFit/>
          </a:bodyPr>
          <a:lstStyle/>
          <a:p>
            <a:r>
              <a:rPr lang="nl-NL" sz="2400" dirty="0" smtClean="0"/>
              <a:t>0,15 m		    0,35 m</a:t>
            </a:r>
            <a:endParaRPr lang="nl-NL" sz="2400" dirty="0"/>
          </a:p>
        </p:txBody>
      </p:sp>
    </p:spTree>
    <p:extLst>
      <p:ext uri="{BB962C8B-B14F-4D97-AF65-F5344CB8AC3E}">
        <p14:creationId xmlns:p14="http://schemas.microsoft.com/office/powerpoint/2010/main" val="28756053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endParaRPr lang="nl-NL"/>
          </a:p>
        </p:txBody>
      </p:sp>
      <p:pic>
        <p:nvPicPr>
          <p:cNvPr id="8194" name="Picture 2" descr="http://www.knmi.nl/klimatologie/geografische_overzichten/rdev_tijdreeks_2003.png"/>
          <p:cNvPicPr>
            <a:picLocks noChangeAspect="1" noChangeArrowheads="1"/>
          </p:cNvPicPr>
          <p:nvPr/>
        </p:nvPicPr>
        <p:blipFill>
          <a:blip r:embed="rId2" cstate="print"/>
          <a:srcRect/>
          <a:stretch>
            <a:fillRect/>
          </a:stretch>
        </p:blipFill>
        <p:spPr bwMode="auto">
          <a:xfrm>
            <a:off x="1071538" y="928670"/>
            <a:ext cx="7039998" cy="5040000"/>
          </a:xfrm>
          <a:prstGeom prst="rect">
            <a:avLst/>
          </a:prstGeom>
          <a:noFill/>
        </p:spPr>
      </p:pic>
    </p:spTree>
    <p:extLst>
      <p:ext uri="{BB962C8B-B14F-4D97-AF65-F5344CB8AC3E}">
        <p14:creationId xmlns:p14="http://schemas.microsoft.com/office/powerpoint/2010/main" val="14035776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endParaRPr lang="nl-NL"/>
          </a:p>
        </p:txBody>
      </p:sp>
      <p:pic>
        <p:nvPicPr>
          <p:cNvPr id="4" name="Picture 2" descr="http://www.knmi.nl/klimatologie/geografische_overzichten/actueel/rdev/rdev_tijdreeks_verwachting.png"/>
          <p:cNvPicPr>
            <a:picLocks noChangeAspect="1" noChangeArrowheads="1"/>
          </p:cNvPicPr>
          <p:nvPr/>
        </p:nvPicPr>
        <p:blipFill>
          <a:blip r:embed="rId3" cstate="print"/>
          <a:srcRect/>
          <a:stretch>
            <a:fillRect/>
          </a:stretch>
        </p:blipFill>
        <p:spPr bwMode="auto">
          <a:xfrm>
            <a:off x="1428728" y="857232"/>
            <a:ext cx="6299998" cy="5040000"/>
          </a:xfrm>
          <a:prstGeom prst="rect">
            <a:avLst/>
          </a:prstGeom>
          <a:noFill/>
        </p:spPr>
      </p:pic>
    </p:spTree>
    <p:extLst>
      <p:ext uri="{BB962C8B-B14F-4D97-AF65-F5344CB8AC3E}">
        <p14:creationId xmlns:p14="http://schemas.microsoft.com/office/powerpoint/2010/main" val="31949488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Natuurlijke variatie en klimaateffect</a:t>
            </a:r>
            <a:endParaRPr lang="nl-NL" dirty="0"/>
          </a:p>
        </p:txBody>
      </p:sp>
      <p:grpSp>
        <p:nvGrpSpPr>
          <p:cNvPr id="7" name="Groep 6"/>
          <p:cNvGrpSpPr/>
          <p:nvPr/>
        </p:nvGrpSpPr>
        <p:grpSpPr>
          <a:xfrm>
            <a:off x="1142976" y="1397000"/>
            <a:ext cx="6477024" cy="4892909"/>
            <a:chOff x="1142976" y="1397000"/>
            <a:chExt cx="6477024" cy="4892909"/>
          </a:xfrm>
        </p:grpSpPr>
        <p:graphicFrame>
          <p:nvGraphicFramePr>
            <p:cNvPr id="4" name="Grafiek 3"/>
            <p:cNvGraphicFramePr/>
            <p:nvPr/>
          </p:nvGraphicFramePr>
          <p:xfrm>
            <a:off x="1524000" y="1397000"/>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vak 4"/>
            <p:cNvSpPr txBox="1"/>
            <p:nvPr/>
          </p:nvSpPr>
          <p:spPr>
            <a:xfrm rot="16200000">
              <a:off x="-101118" y="2744268"/>
              <a:ext cx="2857520" cy="369332"/>
            </a:xfrm>
            <a:prstGeom prst="rect">
              <a:avLst/>
            </a:prstGeom>
            <a:noFill/>
          </p:spPr>
          <p:txBody>
            <a:bodyPr wrap="square" rtlCol="0">
              <a:spAutoFit/>
            </a:bodyPr>
            <a:lstStyle/>
            <a:p>
              <a:r>
                <a:rPr lang="nl-NL" dirty="0" smtClean="0"/>
                <a:t>Zomerneerslag (mm)</a:t>
              </a:r>
              <a:endParaRPr lang="nl-NL" dirty="0"/>
            </a:p>
          </p:txBody>
        </p:sp>
        <p:sp>
          <p:nvSpPr>
            <p:cNvPr id="8" name="Tekstvak 7"/>
            <p:cNvSpPr txBox="1"/>
            <p:nvPr/>
          </p:nvSpPr>
          <p:spPr>
            <a:xfrm>
              <a:off x="1500166" y="5643578"/>
              <a:ext cx="2428892" cy="646331"/>
            </a:xfrm>
            <a:prstGeom prst="rect">
              <a:avLst/>
            </a:prstGeom>
            <a:noFill/>
          </p:spPr>
          <p:txBody>
            <a:bodyPr wrap="square" rtlCol="0">
              <a:spAutoFit/>
            </a:bodyPr>
            <a:lstStyle/>
            <a:p>
              <a:r>
                <a:rPr lang="nl-NL" dirty="0" smtClean="0"/>
                <a:t>Extreem nat: 2011</a:t>
              </a:r>
            </a:p>
            <a:p>
              <a:r>
                <a:rPr lang="nl-NL" dirty="0" smtClean="0"/>
                <a:t>Extreem droog: 2003</a:t>
              </a:r>
              <a:endParaRPr lang="nl-NL" dirty="0"/>
            </a:p>
          </p:txBody>
        </p:sp>
      </p:grpSp>
      <p:cxnSp>
        <p:nvCxnSpPr>
          <p:cNvPr id="10" name="Rechte verbindingslijn met pijl 9"/>
          <p:cNvCxnSpPr>
            <a:endCxn id="8" idx="0"/>
          </p:cNvCxnSpPr>
          <p:nvPr/>
        </p:nvCxnSpPr>
        <p:spPr>
          <a:xfrm rot="5400000">
            <a:off x="2571736" y="5500702"/>
            <a:ext cx="285752" cy="1588"/>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70199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Zomerse dagen rond 2050 (&gt;25°C) </a:t>
            </a:r>
            <a:br>
              <a:rPr lang="nl-NL" dirty="0" smtClean="0"/>
            </a:br>
            <a:endParaRPr lang="nl-NL" dirty="0"/>
          </a:p>
        </p:txBody>
      </p:sp>
      <p:sp>
        <p:nvSpPr>
          <p:cNvPr id="3" name="Tijdelijke aanduiding voor inhoud 2"/>
          <p:cNvSpPr>
            <a:spLocks noGrp="1"/>
          </p:cNvSpPr>
          <p:nvPr>
            <p:ph idx="1"/>
          </p:nvPr>
        </p:nvSpPr>
        <p:spPr/>
        <p:txBody>
          <a:bodyPr/>
          <a:lstStyle/>
          <a:p>
            <a:endParaRPr lang="nl-NL" dirty="0"/>
          </a:p>
        </p:txBody>
      </p:sp>
      <p:pic>
        <p:nvPicPr>
          <p:cNvPr id="4098" name="Picture 2"/>
          <p:cNvPicPr>
            <a:picLocks noChangeAspect="1" noChangeArrowheads="1"/>
          </p:cNvPicPr>
          <p:nvPr/>
        </p:nvPicPr>
        <p:blipFill>
          <a:blip r:embed="rId2" cstate="print"/>
          <a:srcRect/>
          <a:stretch>
            <a:fillRect/>
          </a:stretch>
        </p:blipFill>
        <p:spPr bwMode="auto">
          <a:xfrm>
            <a:off x="1785918" y="1285860"/>
            <a:ext cx="5670083" cy="4714908"/>
          </a:xfrm>
          <a:prstGeom prst="rect">
            <a:avLst/>
          </a:prstGeom>
          <a:noFill/>
          <a:ln w="9525">
            <a:noFill/>
            <a:miter lim="800000"/>
            <a:headEnd/>
            <a:tailEnd/>
          </a:ln>
          <a:effectLst/>
        </p:spPr>
      </p:pic>
    </p:spTree>
    <p:extLst>
      <p:ext uri="{BB962C8B-B14F-4D97-AF65-F5344CB8AC3E}">
        <p14:creationId xmlns:p14="http://schemas.microsoft.com/office/powerpoint/2010/main" val="5491625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Scenario’s voor Texel</a:t>
            </a:r>
            <a:endParaRPr lang="nl-NL" dirty="0"/>
          </a:p>
        </p:txBody>
      </p:sp>
      <p:sp>
        <p:nvSpPr>
          <p:cNvPr id="3" name="Tijdelijke aanduiding voor inhoud 2"/>
          <p:cNvSpPr>
            <a:spLocks noGrp="1"/>
          </p:cNvSpPr>
          <p:nvPr>
            <p:ph idx="1"/>
          </p:nvPr>
        </p:nvSpPr>
        <p:spPr/>
        <p:txBody>
          <a:bodyPr/>
          <a:lstStyle/>
          <a:p>
            <a:pPr>
              <a:buNone/>
            </a:pPr>
            <a:endParaRPr lang="nl-NL" dirty="0" smtClean="0"/>
          </a:p>
          <a:p>
            <a:endParaRPr lang="nl-NL" dirty="0" smtClean="0"/>
          </a:p>
          <a:p>
            <a:r>
              <a:rPr lang="nl-NL" dirty="0" smtClean="0"/>
              <a:t>Klimaatscenario’s G en W+</a:t>
            </a:r>
          </a:p>
          <a:p>
            <a:endParaRPr lang="nl-NL" dirty="0" smtClean="0"/>
          </a:p>
          <a:p>
            <a:endParaRPr lang="nl-NL" dirty="0" smtClean="0"/>
          </a:p>
          <a:p>
            <a:r>
              <a:rPr lang="nl-NL" dirty="0" smtClean="0"/>
              <a:t>Gemiddeld en zeer droog jaar</a:t>
            </a:r>
          </a:p>
          <a:p>
            <a:endParaRPr lang="nl-NL" dirty="0" smtClean="0"/>
          </a:p>
          <a:p>
            <a:endParaRPr lang="nl-NL" dirty="0"/>
          </a:p>
        </p:txBody>
      </p:sp>
      <p:pic>
        <p:nvPicPr>
          <p:cNvPr id="4" name="Picture 2" descr="http://knmi.nl/klimaatscenarios/knmi06/samenvatting/images/1_n_w451.jpg"/>
          <p:cNvPicPr>
            <a:picLocks noChangeAspect="1" noChangeArrowheads="1"/>
          </p:cNvPicPr>
          <p:nvPr/>
        </p:nvPicPr>
        <p:blipFill>
          <a:blip r:embed="rId2" cstate="print"/>
          <a:srcRect/>
          <a:stretch>
            <a:fillRect/>
          </a:stretch>
        </p:blipFill>
        <p:spPr bwMode="auto">
          <a:xfrm>
            <a:off x="5786446" y="2071678"/>
            <a:ext cx="2978568" cy="1664300"/>
          </a:xfrm>
          <a:prstGeom prst="rect">
            <a:avLst/>
          </a:prstGeom>
          <a:noFill/>
        </p:spPr>
      </p:pic>
      <p:pic>
        <p:nvPicPr>
          <p:cNvPr id="1026" name="Picture 2" descr="http://www.knmi.nl/klimatologie/maand_en_seizoensoverzichten/images/jaar05_rrr.gif"/>
          <p:cNvPicPr>
            <a:picLocks noChangeAspect="1" noChangeArrowheads="1"/>
          </p:cNvPicPr>
          <p:nvPr/>
        </p:nvPicPr>
        <p:blipFill>
          <a:blip r:embed="rId3" cstate="print"/>
          <a:srcRect/>
          <a:stretch>
            <a:fillRect/>
          </a:stretch>
        </p:blipFill>
        <p:spPr bwMode="auto">
          <a:xfrm>
            <a:off x="5796136" y="4653136"/>
            <a:ext cx="1600151" cy="1160686"/>
          </a:xfrm>
          <a:prstGeom prst="rect">
            <a:avLst/>
          </a:prstGeom>
          <a:noFill/>
        </p:spPr>
      </p:pic>
      <p:pic>
        <p:nvPicPr>
          <p:cNvPr id="1028" name="Picture 4" descr="http://www.knmi.nl/klimatologie/maand_en_seizoensoverzichten/images/jaar03rrr.gif"/>
          <p:cNvPicPr>
            <a:picLocks noChangeAspect="1" noChangeArrowheads="1"/>
          </p:cNvPicPr>
          <p:nvPr/>
        </p:nvPicPr>
        <p:blipFill>
          <a:blip r:embed="rId4" cstate="print"/>
          <a:srcRect/>
          <a:stretch>
            <a:fillRect/>
          </a:stretch>
        </p:blipFill>
        <p:spPr bwMode="auto">
          <a:xfrm>
            <a:off x="7380312" y="4005064"/>
            <a:ext cx="1619214" cy="1214411"/>
          </a:xfrm>
          <a:prstGeom prst="rect">
            <a:avLst/>
          </a:prstGeom>
          <a:noFill/>
        </p:spPr>
      </p:pic>
    </p:spTree>
    <p:extLst>
      <p:ext uri="{BB962C8B-B14F-4D97-AF65-F5344CB8AC3E}">
        <p14:creationId xmlns:p14="http://schemas.microsoft.com/office/powerpoint/2010/main" val="17056782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graphicFrame>
        <p:nvGraphicFramePr>
          <p:cNvPr id="7" name="Tijdelijke aanduiding voor inhoud 6"/>
          <p:cNvGraphicFramePr>
            <a:graphicFrameLocks noGrp="1"/>
          </p:cNvGraphicFramePr>
          <p:nvPr>
            <p:ph idx="1"/>
          </p:nvPr>
        </p:nvGraphicFramePr>
        <p:xfrm>
          <a:off x="500034" y="785794"/>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8" name="Tekstvak 7"/>
          <p:cNvSpPr txBox="1"/>
          <p:nvPr/>
        </p:nvSpPr>
        <p:spPr>
          <a:xfrm>
            <a:off x="1214414" y="5786454"/>
            <a:ext cx="7143800" cy="461665"/>
          </a:xfrm>
          <a:prstGeom prst="rect">
            <a:avLst/>
          </a:prstGeom>
          <a:noFill/>
        </p:spPr>
        <p:txBody>
          <a:bodyPr wrap="square" rtlCol="0">
            <a:spAutoFit/>
          </a:bodyPr>
          <a:lstStyle/>
          <a:p>
            <a:r>
              <a:rPr lang="nl-NL" sz="2400" dirty="0" smtClean="0"/>
              <a:t>“zeer droog” in huidig klimaat ≈ gemiddeld in W+ !</a:t>
            </a:r>
            <a:endParaRPr lang="nl-NL" sz="2400" dirty="0"/>
          </a:p>
        </p:txBody>
      </p:sp>
      <p:cxnSp>
        <p:nvCxnSpPr>
          <p:cNvPr id="6" name="Rechte verbindingslijn met pijl 5"/>
          <p:cNvCxnSpPr/>
          <p:nvPr/>
        </p:nvCxnSpPr>
        <p:spPr>
          <a:xfrm rot="5400000">
            <a:off x="5037141" y="5321313"/>
            <a:ext cx="928694"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0" name="Rechte verbindingslijn met pijl 9"/>
          <p:cNvCxnSpPr/>
          <p:nvPr/>
        </p:nvCxnSpPr>
        <p:spPr>
          <a:xfrm rot="5400000">
            <a:off x="1822431" y="5321313"/>
            <a:ext cx="927900" cy="79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36256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is er berekend?</a:t>
            </a:r>
            <a:endParaRPr lang="nl-NL" dirty="0"/>
          </a:p>
        </p:txBody>
      </p:sp>
      <p:sp>
        <p:nvSpPr>
          <p:cNvPr id="3" name="Tijdelijke aanduiding voor inhoud 2"/>
          <p:cNvSpPr>
            <a:spLocks noGrp="1"/>
          </p:cNvSpPr>
          <p:nvPr>
            <p:ph idx="1"/>
          </p:nvPr>
        </p:nvSpPr>
        <p:spPr/>
        <p:txBody>
          <a:bodyPr/>
          <a:lstStyle/>
          <a:p>
            <a:r>
              <a:rPr lang="nl-NL" dirty="0" smtClean="0"/>
              <a:t>Hoogste en laagste grondwaterstanden</a:t>
            </a:r>
          </a:p>
          <a:p>
            <a:endParaRPr lang="nl-NL" dirty="0" smtClean="0"/>
          </a:p>
          <a:p>
            <a:r>
              <a:rPr lang="nl-NL" dirty="0" err="1" smtClean="0"/>
              <a:t>Chlorideconcentraties</a:t>
            </a:r>
            <a:r>
              <a:rPr lang="nl-NL" dirty="0" smtClean="0"/>
              <a:t> ondiepe grondwater</a:t>
            </a:r>
          </a:p>
          <a:p>
            <a:endParaRPr lang="nl-NL" dirty="0" smtClean="0"/>
          </a:p>
          <a:p>
            <a:r>
              <a:rPr lang="nl-NL" dirty="0" smtClean="0"/>
              <a:t>Diepte “150 mg/l </a:t>
            </a:r>
            <a:r>
              <a:rPr lang="nl-NL" dirty="0" err="1" smtClean="0"/>
              <a:t>chloridevlak</a:t>
            </a:r>
            <a:r>
              <a:rPr lang="nl-NL" dirty="0" smtClean="0"/>
              <a:t>”</a:t>
            </a:r>
            <a:endParaRPr lang="nl-NL" dirty="0"/>
          </a:p>
        </p:txBody>
      </p:sp>
    </p:spTree>
    <p:extLst>
      <p:ext uri="{BB962C8B-B14F-4D97-AF65-F5344CB8AC3E}">
        <p14:creationId xmlns:p14="http://schemas.microsoft.com/office/powerpoint/2010/main" val="35434113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Klimaatverandering</a:t>
            </a:r>
          </a:p>
        </p:txBody>
      </p:sp>
      <p:sp>
        <p:nvSpPr>
          <p:cNvPr id="3" name="Tijdelijke aanduiding voor tekst 2"/>
          <p:cNvSpPr>
            <a:spLocks noGrp="1"/>
          </p:cNvSpPr>
          <p:nvPr>
            <p:ph type="body" sz="quarter" idx="13"/>
          </p:nvPr>
        </p:nvSpPr>
        <p:spPr/>
        <p:txBody>
          <a:bodyPr>
            <a:normAutofit/>
          </a:bodyPr>
          <a:lstStyle/>
          <a:p>
            <a:pPr marL="0" indent="0">
              <a:buNone/>
            </a:pPr>
            <a:r>
              <a:rPr lang="nl-NL" sz="2800" dirty="0" smtClean="0"/>
              <a:t>KNMI’14 versus KNMI’06:</a:t>
            </a:r>
          </a:p>
          <a:p>
            <a:r>
              <a:rPr lang="nl-NL" dirty="0"/>
              <a:t>De </a:t>
            </a:r>
            <a:r>
              <a:rPr lang="nl-NL" u="sng" dirty="0"/>
              <a:t>opwarming </a:t>
            </a:r>
            <a:r>
              <a:rPr lang="nl-NL" u="sng" dirty="0" smtClean="0"/>
              <a:t>in de zomer</a:t>
            </a:r>
            <a:r>
              <a:rPr lang="nl-NL" dirty="0" smtClean="0"/>
              <a:t> is in </a:t>
            </a:r>
            <a:r>
              <a:rPr lang="nl-NL" dirty="0"/>
              <a:t>KNMI’14 </a:t>
            </a:r>
            <a:r>
              <a:rPr lang="nl-NL" dirty="0" smtClean="0"/>
              <a:t>in 3 van de 4 scenario’s </a:t>
            </a:r>
            <a:r>
              <a:rPr lang="nl-NL" b="1" dirty="0" smtClean="0"/>
              <a:t>groter</a:t>
            </a:r>
            <a:r>
              <a:rPr lang="nl-NL" dirty="0" smtClean="0"/>
              <a:t> dan in KNMI’06;</a:t>
            </a:r>
          </a:p>
          <a:p>
            <a:r>
              <a:rPr lang="nl-NL" dirty="0" smtClean="0"/>
              <a:t>De verandering van de </a:t>
            </a:r>
            <a:r>
              <a:rPr lang="nl-NL" u="sng" dirty="0" smtClean="0"/>
              <a:t>zomerneerslag</a:t>
            </a:r>
            <a:r>
              <a:rPr lang="nl-NL" dirty="0" smtClean="0"/>
              <a:t> is sterk afhankelijk van het luchtstromingspatroon</a:t>
            </a:r>
          </a:p>
          <a:p>
            <a:pPr marL="0" indent="0">
              <a:buNone/>
            </a:pPr>
            <a:endParaRPr lang="nl-NL" dirty="0" smtClean="0"/>
          </a:p>
          <a:p>
            <a:pPr lvl="1"/>
            <a:r>
              <a:rPr lang="nl-NL" dirty="0" smtClean="0"/>
              <a:t>KNMI’14: G</a:t>
            </a:r>
            <a:r>
              <a:rPr lang="nl-NL" baseline="-25000" dirty="0" smtClean="0"/>
              <a:t>L</a:t>
            </a:r>
            <a:r>
              <a:rPr lang="nl-NL" dirty="0" smtClean="0"/>
              <a:t> en W</a:t>
            </a:r>
            <a:r>
              <a:rPr lang="nl-NL" baseline="-25000" dirty="0" smtClean="0"/>
              <a:t>L</a:t>
            </a:r>
            <a:r>
              <a:rPr lang="nl-NL" dirty="0" smtClean="0"/>
              <a:t> lichte </a:t>
            </a:r>
            <a:r>
              <a:rPr lang="nl-NL" b="1" dirty="0" smtClean="0"/>
              <a:t>toename</a:t>
            </a:r>
            <a:r>
              <a:rPr lang="nl-NL" dirty="0" smtClean="0"/>
              <a:t>;</a:t>
            </a:r>
          </a:p>
          <a:p>
            <a:pPr lvl="1"/>
            <a:r>
              <a:rPr lang="nl-NL" dirty="0"/>
              <a:t>KNMI’14: </a:t>
            </a:r>
            <a:r>
              <a:rPr lang="nl-NL" dirty="0" smtClean="0"/>
              <a:t>G</a:t>
            </a:r>
            <a:r>
              <a:rPr lang="nl-NL" baseline="-25000" dirty="0" smtClean="0"/>
              <a:t>H</a:t>
            </a:r>
            <a:r>
              <a:rPr lang="nl-NL" dirty="0" smtClean="0"/>
              <a:t> </a:t>
            </a:r>
            <a:r>
              <a:rPr lang="nl-NL" dirty="0"/>
              <a:t>en </a:t>
            </a:r>
            <a:r>
              <a:rPr lang="nl-NL" dirty="0" smtClean="0"/>
              <a:t>W</a:t>
            </a:r>
            <a:r>
              <a:rPr lang="nl-NL" baseline="-25000" dirty="0" smtClean="0"/>
              <a:t>H</a:t>
            </a:r>
            <a:r>
              <a:rPr lang="nl-NL" dirty="0" smtClean="0"/>
              <a:t> aanzienlijke </a:t>
            </a:r>
            <a:r>
              <a:rPr lang="nl-NL" b="1" dirty="0" smtClean="0"/>
              <a:t>afname</a:t>
            </a:r>
            <a:r>
              <a:rPr lang="nl-NL" dirty="0" smtClean="0"/>
              <a:t>;</a:t>
            </a:r>
          </a:p>
          <a:p>
            <a:pPr lvl="1"/>
            <a:r>
              <a:rPr lang="nl-NL" dirty="0" smtClean="0"/>
              <a:t>KNMI’06:</a:t>
            </a:r>
            <a:r>
              <a:rPr lang="nl-NL" dirty="0"/>
              <a:t> </a:t>
            </a:r>
            <a:r>
              <a:rPr lang="nl-NL" dirty="0" smtClean="0"/>
              <a:t>G </a:t>
            </a:r>
            <a:r>
              <a:rPr lang="nl-NL" dirty="0"/>
              <a:t>en </a:t>
            </a:r>
            <a:r>
              <a:rPr lang="nl-NL" dirty="0" smtClean="0"/>
              <a:t>W </a:t>
            </a:r>
            <a:r>
              <a:rPr lang="nl-NL" dirty="0"/>
              <a:t>lichte </a:t>
            </a:r>
            <a:r>
              <a:rPr lang="nl-NL" b="1" dirty="0" smtClean="0"/>
              <a:t>afname</a:t>
            </a:r>
            <a:r>
              <a:rPr lang="nl-NL" dirty="0" smtClean="0"/>
              <a:t>;</a:t>
            </a:r>
            <a:endParaRPr lang="nl-NL" dirty="0"/>
          </a:p>
          <a:p>
            <a:pPr lvl="1"/>
            <a:r>
              <a:rPr lang="nl-NL" dirty="0" smtClean="0"/>
              <a:t>KNMI’06: G</a:t>
            </a:r>
            <a:r>
              <a:rPr lang="nl-NL" baseline="30000" dirty="0" smtClean="0"/>
              <a:t>+</a:t>
            </a:r>
            <a:r>
              <a:rPr lang="nl-NL" dirty="0" smtClean="0"/>
              <a:t> </a:t>
            </a:r>
            <a:r>
              <a:rPr lang="nl-NL" dirty="0"/>
              <a:t>en </a:t>
            </a:r>
            <a:r>
              <a:rPr lang="nl-NL" dirty="0" smtClean="0"/>
              <a:t>W</a:t>
            </a:r>
            <a:r>
              <a:rPr lang="nl-NL" baseline="30000" dirty="0" smtClean="0"/>
              <a:t>+</a:t>
            </a:r>
            <a:r>
              <a:rPr lang="nl-NL" dirty="0" smtClean="0"/>
              <a:t> </a:t>
            </a:r>
            <a:r>
              <a:rPr lang="nl-NL" dirty="0"/>
              <a:t>aanzienlijke </a:t>
            </a:r>
            <a:r>
              <a:rPr lang="nl-NL" b="1" dirty="0" smtClean="0"/>
              <a:t>afname</a:t>
            </a:r>
            <a:r>
              <a:rPr lang="nl-NL" dirty="0" smtClean="0"/>
              <a:t>.</a:t>
            </a:r>
            <a:endParaRPr lang="nl-NL" dirty="0"/>
          </a:p>
        </p:txBody>
      </p:sp>
    </p:spTree>
    <p:extLst>
      <p:ext uri="{BB962C8B-B14F-4D97-AF65-F5344CB8AC3E}">
        <p14:creationId xmlns:p14="http://schemas.microsoft.com/office/powerpoint/2010/main" val="1142656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0" y="428604"/>
            <a:ext cx="3929090" cy="6279941"/>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cstate="print"/>
          <a:srcRect/>
          <a:stretch>
            <a:fillRect/>
          </a:stretch>
        </p:blipFill>
        <p:spPr bwMode="auto">
          <a:xfrm>
            <a:off x="5280307" y="500042"/>
            <a:ext cx="3863693" cy="6252757"/>
          </a:xfrm>
          <a:prstGeom prst="rect">
            <a:avLst/>
          </a:prstGeom>
          <a:noFill/>
          <a:ln w="9525">
            <a:noFill/>
            <a:miter lim="800000"/>
            <a:headEnd/>
            <a:tailEnd/>
          </a:ln>
          <a:effectLst/>
        </p:spPr>
      </p:pic>
      <p:sp>
        <p:nvSpPr>
          <p:cNvPr id="6" name="Tekstvak 5"/>
          <p:cNvSpPr txBox="1"/>
          <p:nvPr/>
        </p:nvSpPr>
        <p:spPr>
          <a:xfrm>
            <a:off x="0" y="0"/>
            <a:ext cx="9001156" cy="523220"/>
          </a:xfrm>
          <a:prstGeom prst="rect">
            <a:avLst/>
          </a:prstGeom>
          <a:noFill/>
        </p:spPr>
        <p:txBody>
          <a:bodyPr wrap="square" rtlCol="0">
            <a:spAutoFit/>
          </a:bodyPr>
          <a:lstStyle/>
          <a:p>
            <a:r>
              <a:rPr lang="nl-NL" sz="2800" b="1" dirty="0" smtClean="0"/>
              <a:t>Laagste grondwaterstanden</a:t>
            </a:r>
            <a:endParaRPr lang="nl-NL" sz="2800" b="1" dirty="0"/>
          </a:p>
        </p:txBody>
      </p:sp>
      <p:pic>
        <p:nvPicPr>
          <p:cNvPr id="3076" name="Picture 4"/>
          <p:cNvPicPr>
            <a:picLocks noChangeAspect="1" noChangeArrowheads="1"/>
          </p:cNvPicPr>
          <p:nvPr/>
        </p:nvPicPr>
        <p:blipFill>
          <a:blip r:embed="rId5" cstate="print"/>
          <a:srcRect/>
          <a:stretch>
            <a:fillRect/>
          </a:stretch>
        </p:blipFill>
        <p:spPr bwMode="auto">
          <a:xfrm>
            <a:off x="3500430" y="500042"/>
            <a:ext cx="3929090" cy="952507"/>
          </a:xfrm>
          <a:prstGeom prst="rect">
            <a:avLst/>
          </a:prstGeom>
          <a:noFill/>
          <a:ln w="9525">
            <a:noFill/>
            <a:miter lim="800000"/>
            <a:headEnd/>
            <a:tailEnd/>
          </a:ln>
          <a:effectLst/>
        </p:spPr>
      </p:pic>
      <p:sp>
        <p:nvSpPr>
          <p:cNvPr id="8" name="Tekstvak 7"/>
          <p:cNvSpPr txBox="1"/>
          <p:nvPr/>
        </p:nvSpPr>
        <p:spPr>
          <a:xfrm>
            <a:off x="0" y="692696"/>
            <a:ext cx="2928926" cy="1200329"/>
          </a:xfrm>
          <a:prstGeom prst="rect">
            <a:avLst/>
          </a:prstGeom>
          <a:noFill/>
        </p:spPr>
        <p:txBody>
          <a:bodyPr wrap="square" rtlCol="0">
            <a:spAutoFit/>
          </a:bodyPr>
          <a:lstStyle/>
          <a:p>
            <a:r>
              <a:rPr lang="nl-NL" sz="2400" b="1" dirty="0" smtClean="0"/>
              <a:t>verschil W+ met huidig:</a:t>
            </a:r>
          </a:p>
          <a:p>
            <a:r>
              <a:rPr lang="nl-NL" sz="2400" b="1" dirty="0" smtClean="0"/>
              <a:t>gemiddeld jaar</a:t>
            </a:r>
            <a:endParaRPr lang="nl-NL" sz="2400" b="1" dirty="0"/>
          </a:p>
        </p:txBody>
      </p:sp>
      <p:sp>
        <p:nvSpPr>
          <p:cNvPr id="9" name="Tekstvak 8"/>
          <p:cNvSpPr txBox="1"/>
          <p:nvPr/>
        </p:nvSpPr>
        <p:spPr>
          <a:xfrm>
            <a:off x="2915816" y="5805264"/>
            <a:ext cx="2520280" cy="830997"/>
          </a:xfrm>
          <a:prstGeom prst="rect">
            <a:avLst/>
          </a:prstGeom>
          <a:noFill/>
        </p:spPr>
        <p:txBody>
          <a:bodyPr wrap="square" rtlCol="0">
            <a:spAutoFit/>
          </a:bodyPr>
          <a:lstStyle/>
          <a:p>
            <a:r>
              <a:rPr lang="nl-NL" sz="2400" b="1" dirty="0" smtClean="0"/>
              <a:t>Verschil zeer droog - gemiddeld</a:t>
            </a:r>
            <a:endParaRPr lang="nl-NL" sz="2400" b="1" dirty="0"/>
          </a:p>
        </p:txBody>
      </p:sp>
    </p:spTree>
    <p:extLst>
      <p:ext uri="{BB962C8B-B14F-4D97-AF65-F5344CB8AC3E}">
        <p14:creationId xmlns:p14="http://schemas.microsoft.com/office/powerpoint/2010/main" val="37407302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692696"/>
            <a:ext cx="4638675" cy="5781675"/>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4211960" y="692696"/>
            <a:ext cx="4581525" cy="5676900"/>
          </a:xfrm>
          <a:prstGeom prst="rect">
            <a:avLst/>
          </a:prstGeom>
          <a:noFill/>
          <a:ln w="9525">
            <a:noFill/>
            <a:miter lim="800000"/>
            <a:headEnd/>
            <a:tailEnd/>
          </a:ln>
        </p:spPr>
      </p:pic>
      <p:sp>
        <p:nvSpPr>
          <p:cNvPr id="6" name="Tekstvak 5"/>
          <p:cNvSpPr txBox="1"/>
          <p:nvPr/>
        </p:nvSpPr>
        <p:spPr>
          <a:xfrm>
            <a:off x="0" y="0"/>
            <a:ext cx="9001156" cy="523220"/>
          </a:xfrm>
          <a:prstGeom prst="rect">
            <a:avLst/>
          </a:prstGeom>
          <a:noFill/>
        </p:spPr>
        <p:txBody>
          <a:bodyPr wrap="square" rtlCol="0">
            <a:spAutoFit/>
          </a:bodyPr>
          <a:lstStyle/>
          <a:p>
            <a:r>
              <a:rPr lang="nl-NL" sz="2800" b="1" dirty="0" smtClean="0"/>
              <a:t>Variatie </a:t>
            </a:r>
            <a:r>
              <a:rPr lang="nl-NL" sz="2800" b="1" dirty="0" err="1" smtClean="0"/>
              <a:t>chlorideconcentraties</a:t>
            </a:r>
            <a:r>
              <a:rPr lang="nl-NL" sz="2800" b="1" dirty="0" smtClean="0"/>
              <a:t> </a:t>
            </a:r>
            <a:r>
              <a:rPr lang="nl-NL" sz="2800" b="1" dirty="0" err="1" smtClean="0"/>
              <a:t>opp.water</a:t>
            </a:r>
            <a:r>
              <a:rPr lang="nl-NL" sz="2800" b="1" dirty="0" smtClean="0"/>
              <a:t> (mg/l)</a:t>
            </a:r>
            <a:endParaRPr lang="nl-NL" sz="2800" b="1" dirty="0"/>
          </a:p>
        </p:txBody>
      </p:sp>
    </p:spTree>
    <p:extLst>
      <p:ext uri="{BB962C8B-B14F-4D97-AF65-F5344CB8AC3E}">
        <p14:creationId xmlns:p14="http://schemas.microsoft.com/office/powerpoint/2010/main" val="1890745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cstate="print"/>
          <a:srcRect/>
          <a:stretch>
            <a:fillRect/>
          </a:stretch>
        </p:blipFill>
        <p:spPr bwMode="auto">
          <a:xfrm>
            <a:off x="0" y="0"/>
            <a:ext cx="5581650" cy="6886575"/>
          </a:xfrm>
          <a:prstGeom prst="rect">
            <a:avLst/>
          </a:prstGeom>
          <a:noFill/>
          <a:ln w="9525">
            <a:noFill/>
            <a:miter lim="800000"/>
            <a:headEnd/>
            <a:tailEnd/>
          </a:ln>
          <a:effectLst/>
        </p:spPr>
      </p:pic>
      <p:pic>
        <p:nvPicPr>
          <p:cNvPr id="28675" name="Picture 3"/>
          <p:cNvPicPr>
            <a:picLocks noChangeAspect="1" noChangeArrowheads="1"/>
          </p:cNvPicPr>
          <p:nvPr/>
        </p:nvPicPr>
        <p:blipFill>
          <a:blip r:embed="rId4" cstate="print"/>
          <a:srcRect/>
          <a:stretch>
            <a:fillRect/>
          </a:stretch>
        </p:blipFill>
        <p:spPr bwMode="auto">
          <a:xfrm>
            <a:off x="4357686" y="4357694"/>
            <a:ext cx="4744674" cy="1285884"/>
          </a:xfrm>
          <a:prstGeom prst="rect">
            <a:avLst/>
          </a:prstGeom>
          <a:noFill/>
          <a:ln w="9525">
            <a:noFill/>
            <a:miter lim="800000"/>
            <a:headEnd/>
            <a:tailEnd/>
          </a:ln>
          <a:effectLst/>
        </p:spPr>
      </p:pic>
      <p:sp>
        <p:nvSpPr>
          <p:cNvPr id="8" name="Tekstvak 7"/>
          <p:cNvSpPr txBox="1"/>
          <p:nvPr/>
        </p:nvSpPr>
        <p:spPr>
          <a:xfrm>
            <a:off x="4357686" y="285728"/>
            <a:ext cx="4429156" cy="523220"/>
          </a:xfrm>
          <a:prstGeom prst="rect">
            <a:avLst/>
          </a:prstGeom>
          <a:noFill/>
        </p:spPr>
        <p:txBody>
          <a:bodyPr wrap="square" rtlCol="0">
            <a:spAutoFit/>
          </a:bodyPr>
          <a:lstStyle/>
          <a:p>
            <a:r>
              <a:rPr lang="nl-NL" sz="2800" b="1" dirty="0" smtClean="0"/>
              <a:t>Chloride ondiep grondwater</a:t>
            </a:r>
            <a:endParaRPr lang="nl-NL" sz="2800" b="1" dirty="0"/>
          </a:p>
        </p:txBody>
      </p:sp>
      <p:sp>
        <p:nvSpPr>
          <p:cNvPr id="9" name="Tekstvak 8"/>
          <p:cNvSpPr txBox="1"/>
          <p:nvPr/>
        </p:nvSpPr>
        <p:spPr>
          <a:xfrm>
            <a:off x="5000628" y="857232"/>
            <a:ext cx="2928926" cy="461665"/>
          </a:xfrm>
          <a:prstGeom prst="rect">
            <a:avLst/>
          </a:prstGeom>
          <a:noFill/>
        </p:spPr>
        <p:txBody>
          <a:bodyPr wrap="square" rtlCol="0">
            <a:spAutoFit/>
          </a:bodyPr>
          <a:lstStyle/>
          <a:p>
            <a:r>
              <a:rPr lang="nl-NL" sz="2400" b="1" dirty="0" smtClean="0"/>
              <a:t>Huidig klimaat</a:t>
            </a:r>
            <a:endParaRPr lang="nl-NL" sz="2400" b="1" dirty="0"/>
          </a:p>
        </p:txBody>
      </p:sp>
    </p:spTree>
    <p:extLst>
      <p:ext uri="{BB962C8B-B14F-4D97-AF65-F5344CB8AC3E}">
        <p14:creationId xmlns:p14="http://schemas.microsoft.com/office/powerpoint/2010/main" val="6577419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fiek 3"/>
          <p:cNvGraphicFramePr>
            <a:graphicFrameLocks noGrp="1"/>
          </p:cNvGraphicFramePr>
          <p:nvPr/>
        </p:nvGraphicFramePr>
        <p:xfrm>
          <a:off x="107504" y="476672"/>
          <a:ext cx="8887365" cy="57948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965420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0" y="142852"/>
            <a:ext cx="5286380" cy="6539764"/>
          </a:xfrm>
          <a:prstGeom prst="rect">
            <a:avLst/>
          </a:prstGeom>
          <a:noFill/>
          <a:ln w="9525">
            <a:noFill/>
            <a:miter lim="800000"/>
            <a:headEnd/>
            <a:tailEnd/>
          </a:ln>
          <a:effectLst/>
        </p:spPr>
      </p:pic>
      <p:pic>
        <p:nvPicPr>
          <p:cNvPr id="5" name="Picture 4"/>
          <p:cNvPicPr>
            <a:picLocks noChangeAspect="1" noChangeArrowheads="1"/>
          </p:cNvPicPr>
          <p:nvPr/>
        </p:nvPicPr>
        <p:blipFill>
          <a:blip r:embed="rId4" cstate="print"/>
          <a:srcRect/>
          <a:stretch>
            <a:fillRect/>
          </a:stretch>
        </p:blipFill>
        <p:spPr bwMode="auto">
          <a:xfrm>
            <a:off x="3929058" y="4786322"/>
            <a:ext cx="4760856" cy="1240861"/>
          </a:xfrm>
          <a:prstGeom prst="rect">
            <a:avLst/>
          </a:prstGeom>
          <a:noFill/>
          <a:ln w="9525">
            <a:noFill/>
            <a:miter lim="800000"/>
            <a:headEnd/>
            <a:tailEnd/>
          </a:ln>
          <a:effectLst/>
        </p:spPr>
      </p:pic>
      <p:sp>
        <p:nvSpPr>
          <p:cNvPr id="6" name="Tekstvak 5"/>
          <p:cNvSpPr txBox="1"/>
          <p:nvPr/>
        </p:nvSpPr>
        <p:spPr>
          <a:xfrm>
            <a:off x="4357686" y="285728"/>
            <a:ext cx="4429156" cy="523220"/>
          </a:xfrm>
          <a:prstGeom prst="rect">
            <a:avLst/>
          </a:prstGeom>
          <a:noFill/>
        </p:spPr>
        <p:txBody>
          <a:bodyPr wrap="square" rtlCol="0">
            <a:spAutoFit/>
          </a:bodyPr>
          <a:lstStyle/>
          <a:p>
            <a:r>
              <a:rPr lang="nl-NL" sz="2800" b="1" dirty="0" smtClean="0"/>
              <a:t>Chloride ondiep grondwater</a:t>
            </a:r>
            <a:endParaRPr lang="nl-NL" sz="2800" b="1" dirty="0"/>
          </a:p>
        </p:txBody>
      </p:sp>
      <p:sp>
        <p:nvSpPr>
          <p:cNvPr id="7" name="Tekstvak 6"/>
          <p:cNvSpPr txBox="1"/>
          <p:nvPr/>
        </p:nvSpPr>
        <p:spPr>
          <a:xfrm>
            <a:off x="5000628" y="857232"/>
            <a:ext cx="2928926" cy="830997"/>
          </a:xfrm>
          <a:prstGeom prst="rect">
            <a:avLst/>
          </a:prstGeom>
          <a:noFill/>
        </p:spPr>
        <p:txBody>
          <a:bodyPr wrap="square" rtlCol="0">
            <a:spAutoFit/>
          </a:bodyPr>
          <a:lstStyle/>
          <a:p>
            <a:r>
              <a:rPr lang="nl-NL" sz="2400" b="1" dirty="0" smtClean="0"/>
              <a:t>W+, gemiddeld jaar </a:t>
            </a:r>
          </a:p>
          <a:p>
            <a:r>
              <a:rPr lang="nl-NL" sz="2400" b="1" dirty="0" smtClean="0"/>
              <a:t>t.o.v. huidige situatie</a:t>
            </a:r>
            <a:endParaRPr lang="nl-NL" sz="2400" b="1" dirty="0"/>
          </a:p>
        </p:txBody>
      </p:sp>
    </p:spTree>
    <p:extLst>
      <p:ext uri="{BB962C8B-B14F-4D97-AF65-F5344CB8AC3E}">
        <p14:creationId xmlns:p14="http://schemas.microsoft.com/office/powerpoint/2010/main" val="26170505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srcRect/>
          <a:stretch>
            <a:fillRect/>
          </a:stretch>
        </p:blipFill>
        <p:spPr bwMode="auto">
          <a:xfrm>
            <a:off x="0" y="0"/>
            <a:ext cx="5576929" cy="68580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5500694" y="2857496"/>
            <a:ext cx="1500198" cy="2482146"/>
          </a:xfrm>
          <a:prstGeom prst="rect">
            <a:avLst/>
          </a:prstGeom>
          <a:noFill/>
          <a:ln w="9525">
            <a:noFill/>
            <a:miter lim="800000"/>
            <a:headEnd/>
            <a:tailEnd/>
          </a:ln>
          <a:effectLst/>
        </p:spPr>
      </p:pic>
      <p:sp>
        <p:nvSpPr>
          <p:cNvPr id="7" name="Tekstvak 6"/>
          <p:cNvSpPr txBox="1"/>
          <p:nvPr/>
        </p:nvSpPr>
        <p:spPr>
          <a:xfrm>
            <a:off x="5786446" y="2500306"/>
            <a:ext cx="785818" cy="338554"/>
          </a:xfrm>
          <a:prstGeom prst="rect">
            <a:avLst/>
          </a:prstGeom>
          <a:noFill/>
        </p:spPr>
        <p:txBody>
          <a:bodyPr wrap="square" rtlCol="0">
            <a:spAutoFit/>
          </a:bodyPr>
          <a:lstStyle/>
          <a:p>
            <a:r>
              <a:rPr lang="nl-NL" sz="1600" b="1" dirty="0" smtClean="0"/>
              <a:t>m NAP</a:t>
            </a:r>
            <a:endParaRPr lang="nl-NL" sz="1600" b="1" dirty="0"/>
          </a:p>
        </p:txBody>
      </p:sp>
      <p:sp>
        <p:nvSpPr>
          <p:cNvPr id="8" name="Tekstvak 7"/>
          <p:cNvSpPr txBox="1"/>
          <p:nvPr/>
        </p:nvSpPr>
        <p:spPr>
          <a:xfrm>
            <a:off x="4357686" y="285728"/>
            <a:ext cx="4786314" cy="523220"/>
          </a:xfrm>
          <a:prstGeom prst="rect">
            <a:avLst/>
          </a:prstGeom>
          <a:noFill/>
        </p:spPr>
        <p:txBody>
          <a:bodyPr wrap="square" rtlCol="0">
            <a:spAutoFit/>
          </a:bodyPr>
          <a:lstStyle/>
          <a:p>
            <a:r>
              <a:rPr lang="nl-NL" sz="2800" b="1" dirty="0" smtClean="0"/>
              <a:t>Diepte 150 mg/l chloride vlak</a:t>
            </a:r>
            <a:endParaRPr lang="nl-NL" sz="2800" b="1" dirty="0"/>
          </a:p>
        </p:txBody>
      </p:sp>
      <p:sp>
        <p:nvSpPr>
          <p:cNvPr id="9" name="Tekstvak 8"/>
          <p:cNvSpPr txBox="1"/>
          <p:nvPr/>
        </p:nvSpPr>
        <p:spPr>
          <a:xfrm>
            <a:off x="5000628" y="857232"/>
            <a:ext cx="2357454" cy="461665"/>
          </a:xfrm>
          <a:prstGeom prst="rect">
            <a:avLst/>
          </a:prstGeom>
          <a:noFill/>
        </p:spPr>
        <p:txBody>
          <a:bodyPr wrap="square" rtlCol="0">
            <a:spAutoFit/>
          </a:bodyPr>
          <a:lstStyle/>
          <a:p>
            <a:r>
              <a:rPr lang="nl-NL" sz="2400" b="1" dirty="0" smtClean="0"/>
              <a:t>Huidig klimaat</a:t>
            </a:r>
            <a:endParaRPr lang="nl-NL" sz="2400" b="1" dirty="0"/>
          </a:p>
        </p:txBody>
      </p:sp>
    </p:spTree>
    <p:extLst>
      <p:ext uri="{BB962C8B-B14F-4D97-AF65-F5344CB8AC3E}">
        <p14:creationId xmlns:p14="http://schemas.microsoft.com/office/powerpoint/2010/main" val="587718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3" cstate="print"/>
          <a:srcRect/>
          <a:stretch>
            <a:fillRect/>
          </a:stretch>
        </p:blipFill>
        <p:spPr bwMode="auto">
          <a:xfrm>
            <a:off x="428596" y="-7593"/>
            <a:ext cx="4429123" cy="6865593"/>
          </a:xfrm>
          <a:prstGeom prst="rect">
            <a:avLst/>
          </a:prstGeom>
          <a:noFill/>
          <a:ln w="9525">
            <a:noFill/>
            <a:miter lim="800000"/>
            <a:headEnd/>
            <a:tailEnd/>
          </a:ln>
          <a:effectLst/>
        </p:spPr>
      </p:pic>
      <p:sp>
        <p:nvSpPr>
          <p:cNvPr id="6" name="Tekstvak 5"/>
          <p:cNvSpPr txBox="1"/>
          <p:nvPr/>
        </p:nvSpPr>
        <p:spPr>
          <a:xfrm>
            <a:off x="2500298" y="6286520"/>
            <a:ext cx="2000264" cy="461665"/>
          </a:xfrm>
          <a:prstGeom prst="rect">
            <a:avLst/>
          </a:prstGeom>
          <a:noFill/>
        </p:spPr>
        <p:txBody>
          <a:bodyPr wrap="square" rtlCol="0">
            <a:spAutoFit/>
          </a:bodyPr>
          <a:lstStyle/>
          <a:p>
            <a:r>
              <a:rPr lang="nl-NL" sz="2400" b="1" dirty="0" smtClean="0"/>
              <a:t>G, droog jaar</a:t>
            </a:r>
            <a:endParaRPr lang="nl-NL" sz="2400" b="1" dirty="0"/>
          </a:p>
        </p:txBody>
      </p:sp>
      <p:pic>
        <p:nvPicPr>
          <p:cNvPr id="60420" name="Picture 4"/>
          <p:cNvPicPr>
            <a:picLocks noChangeAspect="1" noChangeArrowheads="1"/>
          </p:cNvPicPr>
          <p:nvPr/>
        </p:nvPicPr>
        <p:blipFill>
          <a:blip r:embed="rId4" cstate="print"/>
          <a:srcRect/>
          <a:stretch>
            <a:fillRect/>
          </a:stretch>
        </p:blipFill>
        <p:spPr bwMode="auto">
          <a:xfrm>
            <a:off x="4772011" y="0"/>
            <a:ext cx="4371989" cy="6870269"/>
          </a:xfrm>
          <a:prstGeom prst="rect">
            <a:avLst/>
          </a:prstGeom>
          <a:noFill/>
          <a:ln w="9525">
            <a:noFill/>
            <a:miter lim="800000"/>
            <a:headEnd/>
            <a:tailEnd/>
          </a:ln>
          <a:effectLst/>
        </p:spPr>
      </p:pic>
      <p:pic>
        <p:nvPicPr>
          <p:cNvPr id="60421" name="Picture 5"/>
          <p:cNvPicPr>
            <a:picLocks noChangeAspect="1" noChangeArrowheads="1"/>
          </p:cNvPicPr>
          <p:nvPr/>
        </p:nvPicPr>
        <p:blipFill>
          <a:blip r:embed="rId5" cstate="print"/>
          <a:srcRect/>
          <a:stretch>
            <a:fillRect/>
          </a:stretch>
        </p:blipFill>
        <p:spPr bwMode="auto">
          <a:xfrm>
            <a:off x="0" y="428604"/>
            <a:ext cx="2500330" cy="1298018"/>
          </a:xfrm>
          <a:prstGeom prst="rect">
            <a:avLst/>
          </a:prstGeom>
          <a:noFill/>
          <a:ln w="9525">
            <a:noFill/>
            <a:miter lim="800000"/>
            <a:headEnd/>
            <a:tailEnd/>
          </a:ln>
          <a:effectLst/>
        </p:spPr>
      </p:pic>
      <p:sp>
        <p:nvSpPr>
          <p:cNvPr id="11" name="Tekstvak 10"/>
          <p:cNvSpPr txBox="1"/>
          <p:nvPr/>
        </p:nvSpPr>
        <p:spPr>
          <a:xfrm>
            <a:off x="6786578" y="6286520"/>
            <a:ext cx="2143140" cy="461665"/>
          </a:xfrm>
          <a:prstGeom prst="rect">
            <a:avLst/>
          </a:prstGeom>
          <a:noFill/>
        </p:spPr>
        <p:txBody>
          <a:bodyPr wrap="square" rtlCol="0">
            <a:spAutoFit/>
          </a:bodyPr>
          <a:lstStyle/>
          <a:p>
            <a:r>
              <a:rPr lang="nl-NL" sz="2400" b="1" dirty="0" smtClean="0"/>
              <a:t>W+, droog jaar</a:t>
            </a:r>
            <a:endParaRPr lang="nl-NL" sz="2400" b="1" dirty="0"/>
          </a:p>
        </p:txBody>
      </p:sp>
      <p:sp>
        <p:nvSpPr>
          <p:cNvPr id="13" name="Tekstvak 12"/>
          <p:cNvSpPr txBox="1"/>
          <p:nvPr/>
        </p:nvSpPr>
        <p:spPr>
          <a:xfrm>
            <a:off x="0" y="0"/>
            <a:ext cx="8001024" cy="461665"/>
          </a:xfrm>
          <a:prstGeom prst="rect">
            <a:avLst/>
          </a:prstGeom>
          <a:noFill/>
        </p:spPr>
        <p:txBody>
          <a:bodyPr wrap="square" rtlCol="0">
            <a:spAutoFit/>
          </a:bodyPr>
          <a:lstStyle/>
          <a:p>
            <a:r>
              <a:rPr lang="nl-NL" sz="2400" b="1" dirty="0" smtClean="0"/>
              <a:t>Verandering diepte </a:t>
            </a:r>
            <a:r>
              <a:rPr lang="nl-NL" sz="2400" b="1" dirty="0" err="1" smtClean="0"/>
              <a:t>chloridevlak</a:t>
            </a:r>
            <a:r>
              <a:rPr lang="nl-NL" sz="2400" b="1" dirty="0" smtClean="0"/>
              <a:t> (150 mg/l) in m t.o.v. huidig</a:t>
            </a:r>
            <a:endParaRPr lang="nl-NL" sz="2400" b="1" dirty="0"/>
          </a:p>
        </p:txBody>
      </p:sp>
    </p:spTree>
    <p:extLst>
      <p:ext uri="{BB962C8B-B14F-4D97-AF65-F5344CB8AC3E}">
        <p14:creationId xmlns:p14="http://schemas.microsoft.com/office/powerpoint/2010/main" val="41584430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Conclusies</a:t>
            </a:r>
            <a:endParaRPr lang="nl-NL" dirty="0"/>
          </a:p>
        </p:txBody>
      </p:sp>
      <p:sp>
        <p:nvSpPr>
          <p:cNvPr id="3" name="Tijdelijke aanduiding voor inhoud 2"/>
          <p:cNvSpPr>
            <a:spLocks noGrp="1"/>
          </p:cNvSpPr>
          <p:nvPr>
            <p:ph idx="1"/>
          </p:nvPr>
        </p:nvSpPr>
        <p:spPr>
          <a:xfrm>
            <a:off x="467544" y="1268760"/>
            <a:ext cx="8229600" cy="5256584"/>
          </a:xfrm>
        </p:spPr>
        <p:txBody>
          <a:bodyPr>
            <a:normAutofit lnSpcReduction="10000"/>
          </a:bodyPr>
          <a:lstStyle/>
          <a:p>
            <a:r>
              <a:rPr lang="nl-NL" dirty="0" smtClean="0"/>
              <a:t>Binnen ieder klimaat grote verschillen per jaar</a:t>
            </a:r>
          </a:p>
          <a:p>
            <a:pPr>
              <a:buNone/>
            </a:pPr>
            <a:r>
              <a:rPr lang="nl-NL" sz="2400" dirty="0" smtClean="0"/>
              <a:t>	(“zeer droog” in huidig klimaat ≈ gemiddeld neerslagtekort in W+) </a:t>
            </a:r>
          </a:p>
          <a:p>
            <a:r>
              <a:rPr lang="nl-NL" dirty="0" smtClean="0"/>
              <a:t>G klimaatscenario:  beperkte verandering</a:t>
            </a:r>
          </a:p>
          <a:p>
            <a:r>
              <a:rPr lang="nl-NL" dirty="0" smtClean="0"/>
              <a:t>W+ klimaatscenario:</a:t>
            </a:r>
          </a:p>
          <a:p>
            <a:pPr lvl="1"/>
            <a:r>
              <a:rPr lang="nl-NL" dirty="0" smtClean="0"/>
              <a:t>Jaarsom neerslag ± gelijk maar: drogere zomers, nattere winters</a:t>
            </a:r>
          </a:p>
          <a:p>
            <a:pPr lvl="1"/>
            <a:r>
              <a:rPr lang="nl-NL" dirty="0" smtClean="0"/>
              <a:t>Afname zoetwatervoorraad</a:t>
            </a:r>
          </a:p>
          <a:p>
            <a:pPr lvl="1"/>
            <a:r>
              <a:rPr lang="nl-NL" dirty="0" smtClean="0"/>
              <a:t>Bijna overal zouter</a:t>
            </a:r>
          </a:p>
          <a:p>
            <a:pPr lvl="1"/>
            <a:endParaRPr lang="nl-NL" dirty="0" smtClean="0"/>
          </a:p>
          <a:p>
            <a:endParaRPr lang="nl-NL" dirty="0"/>
          </a:p>
        </p:txBody>
      </p:sp>
    </p:spTree>
    <p:extLst>
      <p:ext uri="{BB962C8B-B14F-4D97-AF65-F5344CB8AC3E}">
        <p14:creationId xmlns:p14="http://schemas.microsoft.com/office/powerpoint/2010/main" val="28092700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www.helpdeskwater.nl/publish/pages/18856/scenariocoordinatie1.jpg"/>
          <p:cNvPicPr>
            <a:picLocks noChangeAspect="1" noChangeArrowheads="1"/>
          </p:cNvPicPr>
          <p:nvPr/>
        </p:nvPicPr>
        <p:blipFill>
          <a:blip r:embed="rId2" cstate="print"/>
          <a:srcRect/>
          <a:stretch>
            <a:fillRect/>
          </a:stretch>
        </p:blipFill>
        <p:spPr bwMode="auto">
          <a:xfrm>
            <a:off x="1547664" y="404664"/>
            <a:ext cx="6264696" cy="5723655"/>
          </a:xfrm>
          <a:prstGeom prst="rect">
            <a:avLst/>
          </a:prstGeom>
          <a:noFill/>
        </p:spPr>
      </p:pic>
    </p:spTree>
    <p:extLst>
      <p:ext uri="{BB962C8B-B14F-4D97-AF65-F5344CB8AC3E}">
        <p14:creationId xmlns:p14="http://schemas.microsoft.com/office/powerpoint/2010/main" val="429141928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Klimaatverandering</a:t>
            </a:r>
          </a:p>
        </p:txBody>
      </p:sp>
      <p:sp>
        <p:nvSpPr>
          <p:cNvPr id="3" name="Tijdelijke aanduiding voor tekst 2"/>
          <p:cNvSpPr>
            <a:spLocks noGrp="1"/>
          </p:cNvSpPr>
          <p:nvPr>
            <p:ph type="body" sz="quarter" idx="13"/>
          </p:nvPr>
        </p:nvSpPr>
        <p:spPr/>
        <p:txBody>
          <a:bodyPr>
            <a:normAutofit/>
          </a:bodyPr>
          <a:lstStyle/>
          <a:p>
            <a:pPr marL="0" indent="0">
              <a:buNone/>
            </a:pPr>
            <a:r>
              <a:rPr lang="nl-NL" sz="2800" dirty="0" smtClean="0"/>
              <a:t>Door toename verdamping neemt het gemiddelde neerslagtekort in het zomerseizoen voor alle scenario’s toe.</a:t>
            </a:r>
          </a:p>
          <a:p>
            <a:pPr marL="0" indent="0">
              <a:buNone/>
            </a:pPr>
            <a:r>
              <a:rPr lang="nl-NL" sz="2800" dirty="0"/>
              <a:t>E</a:t>
            </a:r>
            <a:r>
              <a:rPr lang="nl-NL" sz="2800" dirty="0" smtClean="0"/>
              <a:t>ens in 10 jaar droge zomer nu, wordt:</a:t>
            </a:r>
          </a:p>
          <a:p>
            <a:r>
              <a:rPr lang="nl-NL" b="1" dirty="0">
                <a:solidFill>
                  <a:srgbClr val="92D050"/>
                </a:solidFill>
              </a:rPr>
              <a:t>G</a:t>
            </a:r>
            <a:r>
              <a:rPr lang="nl-NL" b="1" baseline="-25000" dirty="0">
                <a:solidFill>
                  <a:srgbClr val="92D050"/>
                </a:solidFill>
              </a:rPr>
              <a:t>L</a:t>
            </a:r>
            <a:r>
              <a:rPr lang="nl-NL" dirty="0">
                <a:solidFill>
                  <a:srgbClr val="92D050"/>
                </a:solidFill>
              </a:rPr>
              <a:t>: </a:t>
            </a:r>
            <a:r>
              <a:rPr lang="nl-NL" dirty="0" smtClean="0">
                <a:solidFill>
                  <a:srgbClr val="92D050"/>
                </a:solidFill>
              </a:rPr>
              <a:t>eens per 9 jaar</a:t>
            </a:r>
            <a:endParaRPr lang="nl-NL" baseline="-25000" dirty="0">
              <a:solidFill>
                <a:srgbClr val="92D050"/>
              </a:solidFill>
            </a:endParaRPr>
          </a:p>
          <a:p>
            <a:r>
              <a:rPr lang="nl-NL" b="1" dirty="0">
                <a:solidFill>
                  <a:srgbClr val="FFCC00"/>
                </a:solidFill>
              </a:rPr>
              <a:t>G</a:t>
            </a:r>
            <a:r>
              <a:rPr lang="nl-NL" b="1" baseline="-25000" dirty="0">
                <a:solidFill>
                  <a:srgbClr val="FFCC00"/>
                </a:solidFill>
              </a:rPr>
              <a:t>H</a:t>
            </a:r>
            <a:r>
              <a:rPr lang="nl-NL" dirty="0">
                <a:solidFill>
                  <a:srgbClr val="FFCC00"/>
                </a:solidFill>
              </a:rPr>
              <a:t>: </a:t>
            </a:r>
            <a:r>
              <a:rPr lang="nl-NL" dirty="0" smtClean="0">
                <a:solidFill>
                  <a:srgbClr val="FFCC00"/>
                </a:solidFill>
              </a:rPr>
              <a:t>eens per 7 jaar</a:t>
            </a:r>
            <a:endParaRPr lang="nl-NL" b="1" dirty="0" smtClean="0">
              <a:solidFill>
                <a:srgbClr val="FFCC00"/>
              </a:solidFill>
            </a:endParaRPr>
          </a:p>
          <a:p>
            <a:r>
              <a:rPr lang="nl-NL" b="1" dirty="0" smtClean="0">
                <a:solidFill>
                  <a:srgbClr val="7030A0"/>
                </a:solidFill>
              </a:rPr>
              <a:t>W</a:t>
            </a:r>
            <a:r>
              <a:rPr lang="nl-NL" b="1" baseline="-25000" dirty="0" smtClean="0">
                <a:solidFill>
                  <a:srgbClr val="7030A0"/>
                </a:solidFill>
              </a:rPr>
              <a:t>L</a:t>
            </a:r>
            <a:r>
              <a:rPr lang="nl-NL" dirty="0" smtClean="0">
                <a:solidFill>
                  <a:srgbClr val="7030A0"/>
                </a:solidFill>
              </a:rPr>
              <a:t>: eens per </a:t>
            </a:r>
            <a:r>
              <a:rPr lang="nl-NL" dirty="0">
                <a:solidFill>
                  <a:srgbClr val="7030A0"/>
                </a:solidFill>
              </a:rPr>
              <a:t>9</a:t>
            </a:r>
            <a:r>
              <a:rPr lang="nl-NL" dirty="0" smtClean="0">
                <a:solidFill>
                  <a:srgbClr val="7030A0"/>
                </a:solidFill>
              </a:rPr>
              <a:t> jaar</a:t>
            </a:r>
          </a:p>
          <a:p>
            <a:r>
              <a:rPr lang="nl-NL" b="1" dirty="0" smtClean="0">
                <a:solidFill>
                  <a:srgbClr val="CC0066"/>
                </a:solidFill>
              </a:rPr>
              <a:t>W</a:t>
            </a:r>
            <a:r>
              <a:rPr lang="nl-NL" b="1" baseline="-25000" dirty="0" smtClean="0">
                <a:solidFill>
                  <a:srgbClr val="CC0066"/>
                </a:solidFill>
              </a:rPr>
              <a:t>H</a:t>
            </a:r>
            <a:r>
              <a:rPr lang="nl-NL" dirty="0">
                <a:solidFill>
                  <a:srgbClr val="CC0066"/>
                </a:solidFill>
              </a:rPr>
              <a:t>: </a:t>
            </a:r>
            <a:r>
              <a:rPr lang="nl-NL" dirty="0" smtClean="0">
                <a:solidFill>
                  <a:srgbClr val="CC0066"/>
                </a:solidFill>
              </a:rPr>
              <a:t>eens per 6 jaar</a:t>
            </a:r>
          </a:p>
          <a:p>
            <a:endParaRPr lang="nl-NL" b="1" dirty="0"/>
          </a:p>
          <a:p>
            <a:pPr marL="0" indent="0">
              <a:buNone/>
            </a:pPr>
            <a:r>
              <a:rPr lang="nl-NL" b="1" dirty="0" smtClean="0"/>
              <a:t>De zomers worden in alle scenario’s droger!</a:t>
            </a:r>
            <a:endParaRPr lang="nl-NL" b="1" dirty="0"/>
          </a:p>
        </p:txBody>
      </p:sp>
    </p:spTree>
    <p:extLst>
      <p:ext uri="{BB962C8B-B14F-4D97-AF65-F5344CB8AC3E}">
        <p14:creationId xmlns:p14="http://schemas.microsoft.com/office/powerpoint/2010/main" val="16227895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Regionale verschillen</a:t>
            </a:r>
            <a:endParaRPr lang="nl-NL" dirty="0"/>
          </a:p>
        </p:txBody>
      </p:sp>
      <p:sp>
        <p:nvSpPr>
          <p:cNvPr id="3" name="Tijdelijke aanduiding voor tekst 2"/>
          <p:cNvSpPr>
            <a:spLocks noGrp="1"/>
          </p:cNvSpPr>
          <p:nvPr>
            <p:ph type="body" sz="quarter" idx="13"/>
          </p:nvPr>
        </p:nvSpPr>
        <p:spPr/>
        <p:txBody>
          <a:bodyPr/>
          <a:lstStyle/>
          <a:p>
            <a:endParaRPr lang="nl-NL"/>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980728"/>
            <a:ext cx="5328592" cy="58148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85939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Klimaatverandering en zout</a:t>
            </a:r>
            <a:endParaRPr lang="nl-NL" dirty="0"/>
          </a:p>
        </p:txBody>
      </p:sp>
      <p:sp>
        <p:nvSpPr>
          <p:cNvPr id="3" name="Tijdelijke aanduiding voor tekst 2"/>
          <p:cNvSpPr>
            <a:spLocks noGrp="1"/>
          </p:cNvSpPr>
          <p:nvPr>
            <p:ph type="body" sz="quarter" idx="13"/>
          </p:nvPr>
        </p:nvSpPr>
        <p:spPr>
          <a:xfrm>
            <a:off x="250825" y="1412875"/>
            <a:ext cx="6112324" cy="5256485"/>
          </a:xfrm>
        </p:spPr>
        <p:txBody>
          <a:bodyPr/>
          <a:lstStyle/>
          <a:p>
            <a:pPr marL="0" indent="0">
              <a:buNone/>
            </a:pPr>
            <a:r>
              <a:rPr lang="nl-NL" dirty="0" smtClean="0"/>
              <a:t>In 2012 is op basis van de KNMI’06 scenario’s een effectenstudie voor Texel uitgevoerd.</a:t>
            </a:r>
          </a:p>
          <a:p>
            <a:pPr marL="0" indent="0">
              <a:buNone/>
            </a:pPr>
            <a:endParaRPr lang="nl-NL" dirty="0"/>
          </a:p>
          <a:p>
            <a:pPr marL="0" indent="0">
              <a:buNone/>
            </a:pPr>
            <a:r>
              <a:rPr lang="nl-NL" dirty="0" smtClean="0"/>
              <a:t>De figuur toont de toename van de chlorideconcentratie in de ondiepe bodem (freatisch grondwater) in scenario W</a:t>
            </a:r>
            <a:r>
              <a:rPr lang="nl-NL" baseline="30000" dirty="0" smtClean="0"/>
              <a:t>+</a:t>
            </a:r>
            <a:r>
              <a:rPr lang="nl-NL" dirty="0" smtClean="0"/>
              <a:t>.</a:t>
            </a:r>
            <a:endParaRPr lang="nl-NL" baseline="30000" dirty="0"/>
          </a:p>
        </p:txBody>
      </p:sp>
      <p:pic>
        <p:nvPicPr>
          <p:cNvPr id="3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rot="16200000">
            <a:off x="4324830" y="2010936"/>
            <a:ext cx="6894000" cy="2817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5076056" y="5085184"/>
            <a:ext cx="1237956" cy="1565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49503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Toename droge zomers op Texel</a:t>
            </a:r>
            <a:endParaRPr lang="nl-NL" dirty="0"/>
          </a:p>
        </p:txBody>
      </p:sp>
      <p:sp>
        <p:nvSpPr>
          <p:cNvPr id="3" name="Tijdelijke aanduiding voor tekst 2"/>
          <p:cNvSpPr>
            <a:spLocks noGrp="1"/>
          </p:cNvSpPr>
          <p:nvPr>
            <p:ph type="body" sz="quarter" idx="13"/>
          </p:nvPr>
        </p:nvSpPr>
        <p:spPr>
          <a:xfrm>
            <a:off x="250825" y="1412875"/>
            <a:ext cx="5993923" cy="5256485"/>
          </a:xfrm>
        </p:spPr>
        <p:txBody>
          <a:bodyPr>
            <a:normAutofit lnSpcReduction="10000"/>
          </a:bodyPr>
          <a:lstStyle/>
          <a:p>
            <a:pPr marL="0" indent="0" defTabSz="652463">
              <a:buFontTx/>
              <a:buNone/>
            </a:pPr>
            <a:r>
              <a:rPr lang="nl-NL" altLang="nl-NL" dirty="0" smtClean="0">
                <a:latin typeface="Verdana" pitchFamily="34" charset="0"/>
              </a:rPr>
              <a:t>Texel kent verschillende structuren en </a:t>
            </a:r>
            <a:r>
              <a:rPr lang="nl-NL" altLang="nl-NL" dirty="0">
                <a:latin typeface="Verdana" pitchFamily="34" charset="0"/>
              </a:rPr>
              <a:t>zoetwatergebruik:</a:t>
            </a:r>
          </a:p>
          <a:p>
            <a:pPr marL="0" indent="0" defTabSz="652463">
              <a:buFontTx/>
              <a:buNone/>
            </a:pPr>
            <a:endParaRPr lang="nl-NL" altLang="nl-NL" dirty="0">
              <a:latin typeface="Verdana" pitchFamily="34" charset="0"/>
            </a:endParaRPr>
          </a:p>
          <a:p>
            <a:pPr marL="0" indent="0" defTabSz="652463">
              <a:buFontTx/>
              <a:buNone/>
            </a:pPr>
            <a:r>
              <a:rPr lang="nl-NL" altLang="nl-NL" b="1" dirty="0">
                <a:solidFill>
                  <a:srgbClr val="00B0F0"/>
                </a:solidFill>
                <a:latin typeface="Verdana" pitchFamily="34" charset="0"/>
              </a:rPr>
              <a:t>1</a:t>
            </a:r>
            <a:r>
              <a:rPr lang="nl-NL" altLang="nl-NL" dirty="0">
                <a:latin typeface="Verdana" pitchFamily="34" charset="0"/>
              </a:rPr>
              <a:t> </a:t>
            </a:r>
            <a:r>
              <a:rPr lang="nl-NL" altLang="nl-NL" dirty="0" smtClean="0">
                <a:latin typeface="Verdana" pitchFamily="34" charset="0"/>
              </a:rPr>
              <a:t>Oude land: </a:t>
            </a:r>
            <a:r>
              <a:rPr lang="nl-NL" altLang="nl-NL" dirty="0">
                <a:latin typeface="Verdana" pitchFamily="34" charset="0"/>
              </a:rPr>
              <a:t>fijnmazig, reliëf, veel slootjes en peilgebieden; zoet drangwater</a:t>
            </a:r>
          </a:p>
          <a:p>
            <a:pPr marL="0" indent="0" defTabSz="652463">
              <a:buFontTx/>
              <a:buNone/>
            </a:pPr>
            <a:endParaRPr lang="nl-NL" altLang="nl-NL" dirty="0">
              <a:latin typeface="Verdana" pitchFamily="34" charset="0"/>
            </a:endParaRPr>
          </a:p>
          <a:p>
            <a:pPr marL="0" indent="0" defTabSz="652463">
              <a:buFontTx/>
              <a:buNone/>
            </a:pPr>
            <a:r>
              <a:rPr lang="nl-NL" altLang="nl-NL" b="1" dirty="0">
                <a:solidFill>
                  <a:srgbClr val="FFC000"/>
                </a:solidFill>
                <a:latin typeface="Verdana" pitchFamily="34" charset="0"/>
              </a:rPr>
              <a:t>2</a:t>
            </a:r>
            <a:r>
              <a:rPr lang="nl-NL" altLang="nl-NL" dirty="0">
                <a:latin typeface="Verdana" pitchFamily="34" charset="0"/>
              </a:rPr>
              <a:t> </a:t>
            </a:r>
            <a:r>
              <a:rPr lang="nl-NL" altLang="nl-NL" dirty="0" smtClean="0">
                <a:latin typeface="Verdana" pitchFamily="34" charset="0"/>
              </a:rPr>
              <a:t>Nieuw land: </a:t>
            </a:r>
            <a:r>
              <a:rPr lang="nl-NL" altLang="nl-NL" dirty="0">
                <a:latin typeface="Verdana" pitchFamily="34" charset="0"/>
              </a:rPr>
              <a:t>grootschalige inrichting, vlak, brakke kwel, beperkte zoete kwel</a:t>
            </a:r>
          </a:p>
          <a:p>
            <a:pPr marL="0" indent="0" defTabSz="652463">
              <a:buFontTx/>
              <a:buNone/>
            </a:pPr>
            <a:endParaRPr lang="nl-NL" altLang="nl-NL" dirty="0">
              <a:latin typeface="Verdana" pitchFamily="34" charset="0"/>
            </a:endParaRPr>
          </a:p>
          <a:p>
            <a:pPr marL="0" indent="0" defTabSz="652463">
              <a:buFontTx/>
              <a:buNone/>
            </a:pPr>
            <a:r>
              <a:rPr lang="nl-NL" altLang="nl-NL" b="1" dirty="0">
                <a:solidFill>
                  <a:srgbClr val="FF0000"/>
                </a:solidFill>
                <a:latin typeface="Verdana" pitchFamily="34" charset="0"/>
              </a:rPr>
              <a:t>3</a:t>
            </a:r>
            <a:r>
              <a:rPr lang="nl-NL" altLang="nl-NL" dirty="0">
                <a:latin typeface="Verdana" pitchFamily="34" charset="0"/>
              </a:rPr>
              <a:t> </a:t>
            </a:r>
            <a:r>
              <a:rPr lang="nl-NL" altLang="nl-NL" dirty="0" smtClean="0">
                <a:latin typeface="Verdana" pitchFamily="34" charset="0"/>
              </a:rPr>
              <a:t>Nieuw land: grote </a:t>
            </a:r>
            <a:r>
              <a:rPr lang="nl-NL" altLang="nl-NL" dirty="0">
                <a:latin typeface="Verdana" pitchFamily="34" charset="0"/>
              </a:rPr>
              <a:t>drooglegging, opbouw grote zoetwaterlens, </a:t>
            </a:r>
            <a:r>
              <a:rPr lang="nl-NL" altLang="nl-NL" dirty="0" smtClean="0">
                <a:latin typeface="Verdana" pitchFamily="34" charset="0"/>
              </a:rPr>
              <a:t>zoute kwel, geen </a:t>
            </a:r>
            <a:r>
              <a:rPr lang="nl-NL" altLang="nl-NL" dirty="0">
                <a:latin typeface="Verdana" pitchFamily="34" charset="0"/>
              </a:rPr>
              <a:t>aanvoer van zoet </a:t>
            </a:r>
            <a:r>
              <a:rPr lang="nl-NL" altLang="nl-NL" dirty="0" smtClean="0">
                <a:latin typeface="Verdana" pitchFamily="34" charset="0"/>
              </a:rPr>
              <a:t>water</a:t>
            </a:r>
            <a:endParaRPr lang="nl-NL" dirty="0"/>
          </a:p>
        </p:txBody>
      </p:sp>
      <p:pic>
        <p:nvPicPr>
          <p:cNvPr id="205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rot="16200000">
            <a:off x="4274479" y="1963114"/>
            <a:ext cx="6892539" cy="295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al 4"/>
          <p:cNvSpPr>
            <a:spLocks noChangeAspect="1"/>
          </p:cNvSpPr>
          <p:nvPr/>
        </p:nvSpPr>
        <p:spPr>
          <a:xfrm>
            <a:off x="6804248" y="4869208"/>
            <a:ext cx="432000" cy="432000"/>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nl-NL" b="1" dirty="0">
                <a:solidFill>
                  <a:srgbClr val="00B0F0"/>
                </a:solidFill>
              </a:rPr>
              <a:t>1</a:t>
            </a:r>
          </a:p>
        </p:txBody>
      </p:sp>
      <p:sp>
        <p:nvSpPr>
          <p:cNvPr id="8" name="Ovaal 7"/>
          <p:cNvSpPr>
            <a:spLocks noChangeAspect="1"/>
          </p:cNvSpPr>
          <p:nvPr/>
        </p:nvSpPr>
        <p:spPr>
          <a:xfrm>
            <a:off x="7504748" y="3284984"/>
            <a:ext cx="432000" cy="432000"/>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nl-NL" b="1" dirty="0">
                <a:solidFill>
                  <a:srgbClr val="00B0F0"/>
                </a:solidFill>
              </a:rPr>
              <a:t>1</a:t>
            </a:r>
          </a:p>
        </p:txBody>
      </p:sp>
      <p:sp>
        <p:nvSpPr>
          <p:cNvPr id="9" name="Ovaal 8"/>
          <p:cNvSpPr>
            <a:spLocks noChangeAspect="1"/>
          </p:cNvSpPr>
          <p:nvPr/>
        </p:nvSpPr>
        <p:spPr>
          <a:xfrm>
            <a:off x="7236296" y="1772816"/>
            <a:ext cx="432000" cy="4320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nl-NL" b="1" dirty="0" smtClean="0">
                <a:solidFill>
                  <a:srgbClr val="FFC000"/>
                </a:solidFill>
              </a:rPr>
              <a:t>2</a:t>
            </a:r>
            <a:endParaRPr lang="nl-NL" b="1" dirty="0">
              <a:solidFill>
                <a:srgbClr val="FFC000"/>
              </a:solidFill>
            </a:endParaRPr>
          </a:p>
        </p:txBody>
      </p:sp>
      <p:sp>
        <p:nvSpPr>
          <p:cNvPr id="10" name="Ovaal 9"/>
          <p:cNvSpPr>
            <a:spLocks noChangeAspect="1"/>
          </p:cNvSpPr>
          <p:nvPr/>
        </p:nvSpPr>
        <p:spPr>
          <a:xfrm>
            <a:off x="7820648" y="5157192"/>
            <a:ext cx="432000" cy="432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nl-NL" b="1" dirty="0" smtClean="0">
                <a:solidFill>
                  <a:srgbClr val="FF0000"/>
                </a:solidFill>
              </a:rPr>
              <a:t>3</a:t>
            </a:r>
            <a:endParaRPr lang="nl-NL" b="1" dirty="0">
              <a:solidFill>
                <a:srgbClr val="FF0000"/>
              </a:solidFill>
            </a:endParaRPr>
          </a:p>
        </p:txBody>
      </p:sp>
      <p:sp>
        <p:nvSpPr>
          <p:cNvPr id="11" name="Ovaal 10"/>
          <p:cNvSpPr>
            <a:spLocks noChangeAspect="1"/>
          </p:cNvSpPr>
          <p:nvPr/>
        </p:nvSpPr>
        <p:spPr>
          <a:xfrm>
            <a:off x="8244408" y="1988888"/>
            <a:ext cx="432000" cy="432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nl-NL" b="1" dirty="0" smtClean="0">
                <a:solidFill>
                  <a:srgbClr val="FF0000"/>
                </a:solidFill>
              </a:rPr>
              <a:t>3</a:t>
            </a:r>
            <a:endParaRPr lang="nl-NL" b="1" dirty="0">
              <a:solidFill>
                <a:srgbClr val="FF0000"/>
              </a:solidFill>
            </a:endParaRPr>
          </a:p>
        </p:txBody>
      </p:sp>
    </p:spTree>
    <p:extLst>
      <p:ext uri="{BB962C8B-B14F-4D97-AF65-F5344CB8AC3E}">
        <p14:creationId xmlns:p14="http://schemas.microsoft.com/office/powerpoint/2010/main" val="6101404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Toename droge zomers op Texel</a:t>
            </a:r>
          </a:p>
        </p:txBody>
      </p:sp>
      <p:sp>
        <p:nvSpPr>
          <p:cNvPr id="3" name="Tijdelijke aanduiding voor tekst 2"/>
          <p:cNvSpPr>
            <a:spLocks noGrp="1"/>
          </p:cNvSpPr>
          <p:nvPr>
            <p:ph type="body" sz="quarter" idx="13"/>
          </p:nvPr>
        </p:nvSpPr>
        <p:spPr/>
        <p:txBody>
          <a:bodyPr>
            <a:normAutofit/>
          </a:bodyPr>
          <a:lstStyle/>
          <a:p>
            <a:pPr marL="0" indent="0">
              <a:buNone/>
            </a:pPr>
            <a:r>
              <a:rPr lang="nl-NL" dirty="0" smtClean="0"/>
              <a:t>Adaptatie strategieën:</a:t>
            </a:r>
          </a:p>
          <a:p>
            <a:r>
              <a:rPr lang="nl-NL" dirty="0" smtClean="0"/>
              <a:t>Zoetwaterlens vergroten;</a:t>
            </a:r>
            <a:endParaRPr lang="nl-NL" dirty="0"/>
          </a:p>
          <a:p>
            <a:r>
              <a:rPr lang="nl-NL" dirty="0" smtClean="0"/>
              <a:t>Zoet water vasthouden (peilbeheer);</a:t>
            </a:r>
            <a:endParaRPr lang="nl-NL" dirty="0"/>
          </a:p>
          <a:p>
            <a:r>
              <a:rPr lang="nl-NL" dirty="0"/>
              <a:t>Zoet water opslaan in de </a:t>
            </a:r>
            <a:r>
              <a:rPr lang="nl-NL" dirty="0" smtClean="0"/>
              <a:t>diepe ondergrond</a:t>
            </a:r>
            <a:r>
              <a:rPr lang="nl-NL" dirty="0"/>
              <a:t>;</a:t>
            </a:r>
            <a:endParaRPr lang="nl-NL" dirty="0" smtClean="0"/>
          </a:p>
          <a:p>
            <a:r>
              <a:rPr lang="nl-NL" dirty="0" smtClean="0"/>
              <a:t>Zoet water opslaan in bassins;</a:t>
            </a:r>
          </a:p>
          <a:p>
            <a:r>
              <a:rPr lang="nl-NL" dirty="0" smtClean="0"/>
              <a:t>Functies </a:t>
            </a:r>
            <a:r>
              <a:rPr lang="nl-NL" dirty="0" err="1" smtClean="0"/>
              <a:t>zoneren</a:t>
            </a:r>
            <a:r>
              <a:rPr lang="nl-NL" dirty="0" smtClean="0"/>
              <a:t>;</a:t>
            </a:r>
            <a:endParaRPr lang="nl-NL" dirty="0"/>
          </a:p>
          <a:p>
            <a:r>
              <a:rPr lang="nl-NL" dirty="0" smtClean="0"/>
              <a:t>Effluent </a:t>
            </a:r>
            <a:r>
              <a:rPr lang="nl-NL" dirty="0"/>
              <a:t>als </a:t>
            </a:r>
            <a:r>
              <a:rPr lang="nl-NL" dirty="0" smtClean="0"/>
              <a:t>zoetwaterbron;</a:t>
            </a:r>
            <a:endParaRPr lang="nl-NL" dirty="0"/>
          </a:p>
          <a:p>
            <a:r>
              <a:rPr lang="nl-NL" dirty="0" smtClean="0"/>
              <a:t>Zilte teelt;</a:t>
            </a:r>
          </a:p>
          <a:p>
            <a:r>
              <a:rPr lang="nl-NL" dirty="0" smtClean="0"/>
              <a:t>…</a:t>
            </a:r>
            <a:endParaRPr lang="nl-NL" dirty="0"/>
          </a:p>
          <a:p>
            <a:pPr marL="0" indent="0">
              <a:buNone/>
            </a:pPr>
            <a:endParaRPr lang="nl-NL" dirty="0"/>
          </a:p>
        </p:txBody>
      </p:sp>
    </p:spTree>
    <p:extLst>
      <p:ext uri="{BB962C8B-B14F-4D97-AF65-F5344CB8AC3E}">
        <p14:creationId xmlns:p14="http://schemas.microsoft.com/office/powerpoint/2010/main" val="8567591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Toename droge zomers op Texel</a:t>
            </a:r>
          </a:p>
        </p:txBody>
      </p:sp>
      <p:sp>
        <p:nvSpPr>
          <p:cNvPr id="3" name="Tijdelijke aanduiding voor tekst 2"/>
          <p:cNvSpPr>
            <a:spLocks noGrp="1"/>
          </p:cNvSpPr>
          <p:nvPr>
            <p:ph type="body" sz="quarter" idx="13"/>
          </p:nvPr>
        </p:nvSpPr>
        <p:spPr/>
        <p:txBody>
          <a:bodyPr>
            <a:normAutofit/>
          </a:bodyPr>
          <a:lstStyle/>
          <a:p>
            <a:pPr marL="0" indent="0">
              <a:buNone/>
            </a:pPr>
            <a:r>
              <a:rPr lang="nl-NL" dirty="0" smtClean="0"/>
              <a:t>Adaptatie strategieën:</a:t>
            </a:r>
          </a:p>
          <a:p>
            <a:r>
              <a:rPr lang="nl-NL" b="1" dirty="0" smtClean="0">
                <a:solidFill>
                  <a:srgbClr val="C00000"/>
                </a:solidFill>
              </a:rPr>
              <a:t>Zoetwaterlens vergroten;</a:t>
            </a:r>
            <a:endParaRPr lang="nl-NL" b="1" dirty="0">
              <a:solidFill>
                <a:srgbClr val="C00000"/>
              </a:solidFill>
            </a:endParaRPr>
          </a:p>
          <a:p>
            <a:r>
              <a:rPr lang="nl-NL" dirty="0"/>
              <a:t>Zoet water vasthouden (peilbeheer);</a:t>
            </a:r>
          </a:p>
          <a:p>
            <a:r>
              <a:rPr lang="nl-NL" dirty="0"/>
              <a:t>Zoet water opslaan in de diepe ondergrond;</a:t>
            </a:r>
          </a:p>
          <a:p>
            <a:r>
              <a:rPr lang="nl-NL" dirty="0"/>
              <a:t>Zoet water opslaan in bassins;</a:t>
            </a:r>
          </a:p>
          <a:p>
            <a:r>
              <a:rPr lang="nl-NL" dirty="0"/>
              <a:t>Functies </a:t>
            </a:r>
            <a:r>
              <a:rPr lang="nl-NL" dirty="0" err="1"/>
              <a:t>zoneren</a:t>
            </a:r>
            <a:r>
              <a:rPr lang="nl-NL" dirty="0"/>
              <a:t>;</a:t>
            </a:r>
          </a:p>
          <a:p>
            <a:r>
              <a:rPr lang="nl-NL" dirty="0"/>
              <a:t>Effluent als zoetwaterbron;</a:t>
            </a:r>
          </a:p>
          <a:p>
            <a:r>
              <a:rPr lang="nl-NL" dirty="0"/>
              <a:t>Zilte teelt;</a:t>
            </a:r>
          </a:p>
          <a:p>
            <a:r>
              <a:rPr lang="nl-NL" dirty="0"/>
              <a:t>…</a:t>
            </a:r>
          </a:p>
          <a:p>
            <a:pPr marL="0" indent="0">
              <a:buNone/>
            </a:pPr>
            <a:endParaRPr lang="nl-NL" dirty="0"/>
          </a:p>
        </p:txBody>
      </p:sp>
    </p:spTree>
    <p:extLst>
      <p:ext uri="{BB962C8B-B14F-4D97-AF65-F5344CB8AC3E}">
        <p14:creationId xmlns:p14="http://schemas.microsoft.com/office/powerpoint/2010/main" val="1622507010"/>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angepast 1">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929</TotalTime>
  <Words>1312</Words>
  <Application>Microsoft Office PowerPoint</Application>
  <PresentationFormat>Diavoorstelling (4:3)</PresentationFormat>
  <Paragraphs>256</Paragraphs>
  <Slides>38</Slides>
  <Notes>24</Notes>
  <HiddenSlides>0</HiddenSlides>
  <MMClips>0</MMClips>
  <ScaleCrop>false</ScaleCrop>
  <HeadingPairs>
    <vt:vector size="4" baseType="variant">
      <vt:variant>
        <vt:lpstr>Thema</vt:lpstr>
      </vt:variant>
      <vt:variant>
        <vt:i4>1</vt:i4>
      </vt:variant>
      <vt:variant>
        <vt:lpstr>Diatitels</vt:lpstr>
      </vt:variant>
      <vt:variant>
        <vt:i4>38</vt:i4>
      </vt:variant>
    </vt:vector>
  </HeadingPairs>
  <TitlesOfParts>
    <vt:vector size="39" baseType="lpstr">
      <vt:lpstr>blank</vt:lpstr>
      <vt:lpstr>Invloed klimaatverandering op waterhuishouding Texel</vt:lpstr>
      <vt:lpstr>Klimaatverandering</vt:lpstr>
      <vt:lpstr>Klimaatverandering</vt:lpstr>
      <vt:lpstr>Klimaatverandering</vt:lpstr>
      <vt:lpstr>Regionale verschillen</vt:lpstr>
      <vt:lpstr>Klimaatverandering en zout</vt:lpstr>
      <vt:lpstr>Toename droge zomers op Texel</vt:lpstr>
      <vt:lpstr>Toename droge zomers op Texel</vt:lpstr>
      <vt:lpstr>Toename droge zomers op Texel</vt:lpstr>
      <vt:lpstr>Zoetwaterlens</vt:lpstr>
      <vt:lpstr>Zoetwaterlens</vt:lpstr>
      <vt:lpstr>Zoetwaterlens</vt:lpstr>
      <vt:lpstr>Diepere drainage</vt:lpstr>
      <vt:lpstr>Zoetwaterlens</vt:lpstr>
      <vt:lpstr>Zoetwaterlens</vt:lpstr>
      <vt:lpstr>Risico’s</vt:lpstr>
      <vt:lpstr>Neerslag in Noorderkwartier</vt:lpstr>
      <vt:lpstr>PowerPoint-presentatie</vt:lpstr>
      <vt:lpstr>Toenemen risico op natschade met 3Di</vt:lpstr>
      <vt:lpstr>PowerPoint-presentatie</vt:lpstr>
      <vt:lpstr>PowerPoint-presentatie</vt:lpstr>
      <vt:lpstr>PowerPoint-presentatie</vt:lpstr>
      <vt:lpstr>PowerPoint-presentatie</vt:lpstr>
      <vt:lpstr>PowerPoint-presentatie</vt:lpstr>
      <vt:lpstr>Natuurlijke variatie en klimaateffect</vt:lpstr>
      <vt:lpstr>Zomerse dagen rond 2050 (&gt;25°C)  </vt:lpstr>
      <vt:lpstr>Scenario’s voor Texel</vt:lpstr>
      <vt:lpstr>PowerPoint-presentatie</vt:lpstr>
      <vt:lpstr>Wat is er berekend?</vt:lpstr>
      <vt:lpstr>PowerPoint-presentatie</vt:lpstr>
      <vt:lpstr>PowerPoint-presentatie</vt:lpstr>
      <vt:lpstr>PowerPoint-presentatie</vt:lpstr>
      <vt:lpstr>PowerPoint-presentatie</vt:lpstr>
      <vt:lpstr>PowerPoint-presentatie</vt:lpstr>
      <vt:lpstr>PowerPoint-presentatie</vt:lpstr>
      <vt:lpstr>PowerPoint-presentatie</vt:lpstr>
      <vt:lpstr>Conclusies</vt:lpstr>
      <vt:lpstr>PowerPoint-presentatie</vt:lpstr>
    </vt:vector>
  </TitlesOfParts>
  <Company>HHNK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Invloed van klimaatverandering op de beschikbaarheid van zoet water op Texel</dc:title>
  <dc:creator>jhermans</dc:creator>
  <cp:lastModifiedBy>tkroonenberg</cp:lastModifiedBy>
  <cp:revision>79</cp:revision>
  <dcterms:created xsi:type="dcterms:W3CDTF">2015-02-25T08:59:17Z</dcterms:created>
  <dcterms:modified xsi:type="dcterms:W3CDTF">2015-04-15T20:48:32Z</dcterms:modified>
</cp:coreProperties>
</file>