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0"/>
  </p:notesMasterIdLst>
  <p:sldIdLst>
    <p:sldId id="258" r:id="rId2"/>
    <p:sldId id="259" r:id="rId3"/>
    <p:sldId id="260" r:id="rId4"/>
    <p:sldId id="262" r:id="rId5"/>
    <p:sldId id="274" r:id="rId6"/>
    <p:sldId id="265" r:id="rId7"/>
    <p:sldId id="261" r:id="rId8"/>
    <p:sldId id="263" r:id="rId9"/>
    <p:sldId id="264" r:id="rId10"/>
    <p:sldId id="266" r:id="rId11"/>
    <p:sldId id="267" r:id="rId12"/>
    <p:sldId id="268" r:id="rId13"/>
    <p:sldId id="273" r:id="rId14"/>
    <p:sldId id="269" r:id="rId15"/>
    <p:sldId id="270" r:id="rId16"/>
    <p:sldId id="271" r:id="rId17"/>
    <p:sldId id="275" r:id="rId18"/>
    <p:sldId id="276" r:id="rId19"/>
    <p:sldId id="272"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am" initials="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A8D1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659" autoAdjust="0"/>
  </p:normalViewPr>
  <p:slideViewPr>
    <p:cSldViewPr>
      <p:cViewPr>
        <p:scale>
          <a:sx n="110" d="100"/>
          <a:sy n="110" d="100"/>
        </p:scale>
        <p:origin x="-16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rv57d1\geo_info\02_Werkplaatsen\06_HYD\KennisManagement\beleid\zoetwatervoorziening\pilot%20Texel\waterbalanse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srv57d1\geo_info\02_Werkplaatsen\06_HYD\KennisManagement\beleid\zoetwatervoorziening\pilot%20Texel\N-E-gem-extreem-G-Wplu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boomgaard\Local%20Settings\Temporary%20Internet%20Files\Content.Outlook\KOLUM4JC\0609_PrinsHendrikGemaal_Debiet-20110101-2011123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Blad1!$A$54:$A$59</c:f>
              <c:strCache>
                <c:ptCount val="6"/>
                <c:pt idx="0">
                  <c:v>sluitfout</c:v>
                </c:pt>
                <c:pt idx="1">
                  <c:v>neerslag</c:v>
                </c:pt>
                <c:pt idx="2">
                  <c:v>kwel</c:v>
                </c:pt>
                <c:pt idx="3">
                  <c:v>RWZI</c:v>
                </c:pt>
                <c:pt idx="4">
                  <c:v>verdamping</c:v>
                </c:pt>
                <c:pt idx="5">
                  <c:v>gemalen</c:v>
                </c:pt>
              </c:strCache>
            </c:strRef>
          </c:cat>
          <c:val>
            <c:numRef>
              <c:f>Blad1!$B$54:$B$59</c:f>
              <c:numCache>
                <c:formatCode>General</c:formatCode>
                <c:ptCount val="6"/>
                <c:pt idx="0">
                  <c:v>118.10993911328356</c:v>
                </c:pt>
                <c:pt idx="1">
                  <c:v>862.78089357688111</c:v>
                </c:pt>
                <c:pt idx="2">
                  <c:v>50</c:v>
                </c:pt>
                <c:pt idx="3">
                  <c:v>17.063287882685863</c:v>
                </c:pt>
                <c:pt idx="4">
                  <c:v>620</c:v>
                </c:pt>
                <c:pt idx="5">
                  <c:v>427.95412057284966</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400" baseline="0"/>
          </a:pPr>
          <a:endParaRPr lang="nl-N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Blad1!$B$1</c:f>
              <c:strCache>
                <c:ptCount val="1"/>
                <c:pt idx="0">
                  <c:v>Kolom1</c:v>
                </c:pt>
              </c:strCache>
            </c:strRef>
          </c:tx>
          <c:spPr>
            <a:ln w="28575">
              <a:noFill/>
            </a:ln>
          </c:spPr>
          <c:marker>
            <c:symbol val="none"/>
          </c:marker>
          <c:cat>
            <c:strRef>
              <c:f>Blad1!$A$2:$A$6</c:f>
              <c:strCache>
                <c:ptCount val="5"/>
                <c:pt idx="0">
                  <c:v>huidig</c:v>
                </c:pt>
                <c:pt idx="1">
                  <c:v>G</c:v>
                </c:pt>
                <c:pt idx="2">
                  <c:v>G+</c:v>
                </c:pt>
                <c:pt idx="3">
                  <c:v>W</c:v>
                </c:pt>
                <c:pt idx="4">
                  <c:v>W+</c:v>
                </c:pt>
              </c:strCache>
            </c:strRef>
          </c:cat>
          <c:val>
            <c:numRef>
              <c:f>Blad1!$B$2:$B$6</c:f>
              <c:numCache>
                <c:formatCode>General</c:formatCode>
                <c:ptCount val="5"/>
                <c:pt idx="0">
                  <c:v>74</c:v>
                </c:pt>
                <c:pt idx="1">
                  <c:v>76.22</c:v>
                </c:pt>
                <c:pt idx="2">
                  <c:v>66.600000000000009</c:v>
                </c:pt>
                <c:pt idx="3">
                  <c:v>78.440000000000026</c:v>
                </c:pt>
                <c:pt idx="4">
                  <c:v>59.940000000000005</c:v>
                </c:pt>
              </c:numCache>
            </c:numRef>
          </c:val>
          <c:smooth val="0"/>
        </c:ser>
        <c:ser>
          <c:idx val="1"/>
          <c:order val="1"/>
          <c:tx>
            <c:strRef>
              <c:f>Blad1!$C$1</c:f>
              <c:strCache>
                <c:ptCount val="1"/>
                <c:pt idx="0">
                  <c:v>Kolom2</c:v>
                </c:pt>
              </c:strCache>
            </c:strRef>
          </c:tx>
          <c:spPr>
            <a:ln w="28575">
              <a:noFill/>
            </a:ln>
          </c:spPr>
          <c:marker>
            <c:symbol val="none"/>
          </c:marker>
          <c:cat>
            <c:strRef>
              <c:f>Blad1!$A$2:$A$6</c:f>
              <c:strCache>
                <c:ptCount val="5"/>
                <c:pt idx="0">
                  <c:v>huidig</c:v>
                </c:pt>
                <c:pt idx="1">
                  <c:v>G</c:v>
                </c:pt>
                <c:pt idx="2">
                  <c:v>G+</c:v>
                </c:pt>
                <c:pt idx="3">
                  <c:v>W</c:v>
                </c:pt>
                <c:pt idx="4">
                  <c:v>W+</c:v>
                </c:pt>
              </c:strCache>
            </c:strRef>
          </c:cat>
          <c:val>
            <c:numRef>
              <c:f>Blad1!$C$2:$C$6</c:f>
              <c:numCache>
                <c:formatCode>General</c:formatCode>
                <c:ptCount val="5"/>
                <c:pt idx="0">
                  <c:v>389</c:v>
                </c:pt>
                <c:pt idx="1">
                  <c:v>400.67</c:v>
                </c:pt>
                <c:pt idx="2">
                  <c:v>350.1</c:v>
                </c:pt>
                <c:pt idx="3">
                  <c:v>412.34000000000032</c:v>
                </c:pt>
                <c:pt idx="4">
                  <c:v>315.09000000000003</c:v>
                </c:pt>
              </c:numCache>
            </c:numRef>
          </c:val>
          <c:smooth val="0"/>
        </c:ser>
        <c:ser>
          <c:idx val="2"/>
          <c:order val="2"/>
          <c:tx>
            <c:strRef>
              <c:f>Blad1!$D$1</c:f>
              <c:strCache>
                <c:ptCount val="1"/>
                <c:pt idx="0">
                  <c:v>Kolom3</c:v>
                </c:pt>
              </c:strCache>
            </c:strRef>
          </c:tx>
          <c:spPr>
            <a:ln w="28575">
              <a:noFill/>
            </a:ln>
          </c:spPr>
          <c:marker>
            <c:symbol val="diamond"/>
            <c:size val="5"/>
          </c:marker>
          <c:dLbls>
            <c:showLegendKey val="0"/>
            <c:showVal val="1"/>
            <c:showCatName val="0"/>
            <c:showSerName val="0"/>
            <c:showPercent val="0"/>
            <c:showBubbleSize val="0"/>
            <c:showLeaderLines val="0"/>
          </c:dLbls>
          <c:cat>
            <c:strRef>
              <c:f>Blad1!$A$2:$A$6</c:f>
              <c:strCache>
                <c:ptCount val="5"/>
                <c:pt idx="0">
                  <c:v>huidig</c:v>
                </c:pt>
                <c:pt idx="1">
                  <c:v>G</c:v>
                </c:pt>
                <c:pt idx="2">
                  <c:v>G+</c:v>
                </c:pt>
                <c:pt idx="3">
                  <c:v>W</c:v>
                </c:pt>
                <c:pt idx="4">
                  <c:v>W+</c:v>
                </c:pt>
              </c:strCache>
            </c:strRef>
          </c:cat>
          <c:val>
            <c:numRef>
              <c:f>Blad1!$D$2:$D$6</c:f>
              <c:numCache>
                <c:formatCode>0</c:formatCode>
                <c:ptCount val="5"/>
                <c:pt idx="0">
                  <c:v>220</c:v>
                </c:pt>
                <c:pt idx="1">
                  <c:v>226.6</c:v>
                </c:pt>
                <c:pt idx="2">
                  <c:v>198</c:v>
                </c:pt>
                <c:pt idx="3">
                  <c:v>233.20000000000002</c:v>
                </c:pt>
                <c:pt idx="4">
                  <c:v>178.20000000000002</c:v>
                </c:pt>
              </c:numCache>
            </c:numRef>
          </c:val>
          <c:smooth val="0"/>
        </c:ser>
        <c:dLbls>
          <c:showLegendKey val="0"/>
          <c:showVal val="0"/>
          <c:showCatName val="0"/>
          <c:showSerName val="0"/>
          <c:showPercent val="0"/>
          <c:showBubbleSize val="0"/>
        </c:dLbls>
        <c:hiLowLines>
          <c:spPr>
            <a:ln w="88900" cap="rnd" cmpd="sng">
              <a:solidFill>
                <a:srgbClr val="FF0000"/>
              </a:solidFill>
            </a:ln>
          </c:spPr>
        </c:hiLowLines>
        <c:axId val="164620160"/>
        <c:axId val="164621696"/>
      </c:stockChart>
      <c:catAx>
        <c:axId val="164620160"/>
        <c:scaling>
          <c:orientation val="minMax"/>
        </c:scaling>
        <c:delete val="0"/>
        <c:axPos val="b"/>
        <c:numFmt formatCode="d/m/yyyy" sourceLinked="1"/>
        <c:majorTickMark val="out"/>
        <c:minorTickMark val="none"/>
        <c:tickLblPos val="nextTo"/>
        <c:crossAx val="164621696"/>
        <c:crosses val="autoZero"/>
        <c:auto val="1"/>
        <c:lblAlgn val="ctr"/>
        <c:lblOffset val="100"/>
        <c:noMultiLvlLbl val="0"/>
      </c:catAx>
      <c:valAx>
        <c:axId val="164621696"/>
        <c:scaling>
          <c:orientation val="minMax"/>
        </c:scaling>
        <c:delete val="0"/>
        <c:axPos val="l"/>
        <c:majorGridlines/>
        <c:numFmt formatCode="General" sourceLinked="1"/>
        <c:majorTickMark val="out"/>
        <c:minorTickMark val="none"/>
        <c:tickLblPos val="nextTo"/>
        <c:crossAx val="164620160"/>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aseline="0"/>
            </a:pPr>
            <a:r>
              <a:rPr lang="nl-NL" sz="2200" baseline="0"/>
              <a:t>Neerslagtekort zomerperiode (mm)</a:t>
            </a:r>
          </a:p>
        </c:rich>
      </c:tx>
      <c:layout/>
      <c:overlay val="0"/>
    </c:title>
    <c:autoTitleDeleted val="0"/>
    <c:plotArea>
      <c:layout>
        <c:manualLayout>
          <c:layoutTarget val="inner"/>
          <c:xMode val="edge"/>
          <c:yMode val="edge"/>
          <c:x val="5.4762078351317287E-2"/>
          <c:y val="0.157355462251901"/>
          <c:w val="0.73479026927189706"/>
          <c:h val="0.73942915573989465"/>
        </c:manualLayout>
      </c:layout>
      <c:barChart>
        <c:barDir val="col"/>
        <c:grouping val="clustered"/>
        <c:varyColors val="0"/>
        <c:ser>
          <c:idx val="0"/>
          <c:order val="0"/>
          <c:tx>
            <c:strRef>
              <c:f>vergelijk!$AA$51</c:f>
              <c:strCache>
                <c:ptCount val="1"/>
                <c:pt idx="0">
                  <c:v>gemiddeld jaar</c:v>
                </c:pt>
              </c:strCache>
            </c:strRef>
          </c:tx>
          <c:spPr>
            <a:solidFill>
              <a:schemeClr val="accent3"/>
            </a:solidFill>
          </c:spPr>
          <c:invertIfNegative val="0"/>
          <c:cat>
            <c:strRef>
              <c:f>vergelijk!$AB$50:$AD$50</c:f>
              <c:strCache>
                <c:ptCount val="3"/>
                <c:pt idx="0">
                  <c:v>huidig</c:v>
                </c:pt>
                <c:pt idx="1">
                  <c:v>G-scenario</c:v>
                </c:pt>
                <c:pt idx="2">
                  <c:v>W+-scenario</c:v>
                </c:pt>
              </c:strCache>
            </c:strRef>
          </c:cat>
          <c:val>
            <c:numRef>
              <c:f>vergelijk!$AB$51:$AD$51</c:f>
              <c:numCache>
                <c:formatCode>0</c:formatCode>
                <c:ptCount val="3"/>
                <c:pt idx="0">
                  <c:v>182.34000000000003</c:v>
                </c:pt>
                <c:pt idx="1">
                  <c:v>199.9</c:v>
                </c:pt>
                <c:pt idx="2">
                  <c:v>328.92999999999938</c:v>
                </c:pt>
              </c:numCache>
            </c:numRef>
          </c:val>
        </c:ser>
        <c:ser>
          <c:idx val="2"/>
          <c:order val="1"/>
          <c:tx>
            <c:strRef>
              <c:f>vergelijk!$AA$53</c:f>
              <c:strCache>
                <c:ptCount val="1"/>
                <c:pt idx="0">
                  <c:v>zeer droog jaar</c:v>
                </c:pt>
              </c:strCache>
            </c:strRef>
          </c:tx>
          <c:spPr>
            <a:solidFill>
              <a:schemeClr val="accent5">
                <a:lumMod val="75000"/>
              </a:schemeClr>
            </a:solidFill>
          </c:spPr>
          <c:invertIfNegative val="0"/>
          <c:cat>
            <c:strRef>
              <c:f>vergelijk!$AB$50:$AD$50</c:f>
              <c:strCache>
                <c:ptCount val="3"/>
                <c:pt idx="0">
                  <c:v>huidig</c:v>
                </c:pt>
                <c:pt idx="1">
                  <c:v>G-scenario</c:v>
                </c:pt>
                <c:pt idx="2">
                  <c:v>W+-scenario</c:v>
                </c:pt>
              </c:strCache>
            </c:strRef>
          </c:cat>
          <c:val>
            <c:numRef>
              <c:f>vergelijk!$AB$53:$AD$53</c:f>
              <c:numCache>
                <c:formatCode>0</c:formatCode>
                <c:ptCount val="3"/>
                <c:pt idx="0">
                  <c:v>353.45000000000005</c:v>
                </c:pt>
                <c:pt idx="1">
                  <c:v>372.1</c:v>
                </c:pt>
                <c:pt idx="2">
                  <c:v>463.57000000000005</c:v>
                </c:pt>
              </c:numCache>
            </c:numRef>
          </c:val>
        </c:ser>
        <c:dLbls>
          <c:showLegendKey val="0"/>
          <c:showVal val="0"/>
          <c:showCatName val="0"/>
          <c:showSerName val="0"/>
          <c:showPercent val="0"/>
          <c:showBubbleSize val="0"/>
        </c:dLbls>
        <c:gapWidth val="150"/>
        <c:axId val="164701312"/>
        <c:axId val="164702848"/>
      </c:barChart>
      <c:catAx>
        <c:axId val="164701312"/>
        <c:scaling>
          <c:orientation val="minMax"/>
        </c:scaling>
        <c:delete val="0"/>
        <c:axPos val="b"/>
        <c:majorTickMark val="out"/>
        <c:minorTickMark val="none"/>
        <c:tickLblPos val="nextTo"/>
        <c:txPr>
          <a:bodyPr/>
          <a:lstStyle/>
          <a:p>
            <a:pPr>
              <a:defRPr sz="1400" baseline="0"/>
            </a:pPr>
            <a:endParaRPr lang="nl-NL"/>
          </a:p>
        </c:txPr>
        <c:crossAx val="164702848"/>
        <c:crosses val="autoZero"/>
        <c:auto val="1"/>
        <c:lblAlgn val="ctr"/>
        <c:lblOffset val="100"/>
        <c:noMultiLvlLbl val="0"/>
      </c:catAx>
      <c:valAx>
        <c:axId val="164702848"/>
        <c:scaling>
          <c:orientation val="minMax"/>
        </c:scaling>
        <c:delete val="0"/>
        <c:axPos val="l"/>
        <c:majorGridlines/>
        <c:numFmt formatCode="0" sourceLinked="1"/>
        <c:majorTickMark val="out"/>
        <c:minorTickMark val="none"/>
        <c:tickLblPos val="nextTo"/>
        <c:crossAx val="164701312"/>
        <c:crosses val="autoZero"/>
        <c:crossBetween val="between"/>
      </c:valAx>
    </c:plotArea>
    <c:legend>
      <c:legendPos val="r"/>
      <c:layout>
        <c:manualLayout>
          <c:xMode val="edge"/>
          <c:yMode val="edge"/>
          <c:x val="0.75251531058617716"/>
          <c:y val="0.39613182874009356"/>
          <c:w val="0.24439826966073691"/>
          <c:h val="0.1964421715334396"/>
        </c:manualLayout>
      </c:layout>
      <c:overlay val="0"/>
      <c:txPr>
        <a:bodyPr/>
        <a:lstStyle/>
        <a:p>
          <a:pPr>
            <a:defRPr sz="1600" baseline="0"/>
          </a:pPr>
          <a:endParaRPr lang="nl-NL"/>
        </a:p>
      </c:txPr>
    </c:legend>
    <c:plotVisOnly val="1"/>
    <c:dispBlanksAs val="gap"/>
    <c:showDLblsOverMax val="0"/>
  </c:chart>
  <c:spPr>
    <a:ln>
      <a:solidFill>
        <a:sysClr val="windowText" lastClr="000000"/>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'0609_PrinsHendrikGemaal_Debiet-'!$A$3:$A$367</c:f>
              <c:numCache>
                <c:formatCode>d/m/yyyy</c:formatCode>
                <c:ptCount val="365"/>
                <c:pt idx="0">
                  <c:v>40544</c:v>
                </c:pt>
                <c:pt idx="1">
                  <c:v>40545</c:v>
                </c:pt>
                <c:pt idx="2">
                  <c:v>40546</c:v>
                </c:pt>
                <c:pt idx="3">
                  <c:v>40547</c:v>
                </c:pt>
                <c:pt idx="4">
                  <c:v>40548</c:v>
                </c:pt>
                <c:pt idx="5">
                  <c:v>40549</c:v>
                </c:pt>
                <c:pt idx="6">
                  <c:v>40550</c:v>
                </c:pt>
                <c:pt idx="7">
                  <c:v>40551</c:v>
                </c:pt>
                <c:pt idx="8">
                  <c:v>40552</c:v>
                </c:pt>
                <c:pt idx="9">
                  <c:v>40553</c:v>
                </c:pt>
                <c:pt idx="10">
                  <c:v>40554</c:v>
                </c:pt>
                <c:pt idx="11">
                  <c:v>40555</c:v>
                </c:pt>
                <c:pt idx="12">
                  <c:v>40556</c:v>
                </c:pt>
                <c:pt idx="13">
                  <c:v>40557</c:v>
                </c:pt>
                <c:pt idx="14">
                  <c:v>40558</c:v>
                </c:pt>
                <c:pt idx="15">
                  <c:v>40559</c:v>
                </c:pt>
                <c:pt idx="16">
                  <c:v>40560</c:v>
                </c:pt>
                <c:pt idx="17">
                  <c:v>40561</c:v>
                </c:pt>
                <c:pt idx="18">
                  <c:v>40562</c:v>
                </c:pt>
                <c:pt idx="19">
                  <c:v>40563</c:v>
                </c:pt>
                <c:pt idx="20">
                  <c:v>40564</c:v>
                </c:pt>
                <c:pt idx="21">
                  <c:v>40565</c:v>
                </c:pt>
                <c:pt idx="22">
                  <c:v>40566</c:v>
                </c:pt>
                <c:pt idx="23">
                  <c:v>40567</c:v>
                </c:pt>
                <c:pt idx="24">
                  <c:v>40568</c:v>
                </c:pt>
                <c:pt idx="25">
                  <c:v>40569</c:v>
                </c:pt>
                <c:pt idx="26">
                  <c:v>40570</c:v>
                </c:pt>
                <c:pt idx="27">
                  <c:v>40571</c:v>
                </c:pt>
                <c:pt idx="28">
                  <c:v>40572</c:v>
                </c:pt>
                <c:pt idx="29">
                  <c:v>40573</c:v>
                </c:pt>
                <c:pt idx="30">
                  <c:v>40574</c:v>
                </c:pt>
                <c:pt idx="31">
                  <c:v>40575</c:v>
                </c:pt>
                <c:pt idx="32">
                  <c:v>40576</c:v>
                </c:pt>
                <c:pt idx="33">
                  <c:v>40577</c:v>
                </c:pt>
                <c:pt idx="34">
                  <c:v>40578</c:v>
                </c:pt>
                <c:pt idx="35">
                  <c:v>40579</c:v>
                </c:pt>
                <c:pt idx="36">
                  <c:v>40580</c:v>
                </c:pt>
                <c:pt idx="37">
                  <c:v>40581</c:v>
                </c:pt>
                <c:pt idx="38">
                  <c:v>40582</c:v>
                </c:pt>
                <c:pt idx="39">
                  <c:v>40583</c:v>
                </c:pt>
                <c:pt idx="40">
                  <c:v>40584</c:v>
                </c:pt>
                <c:pt idx="41">
                  <c:v>40585</c:v>
                </c:pt>
                <c:pt idx="42">
                  <c:v>40586</c:v>
                </c:pt>
                <c:pt idx="43">
                  <c:v>40587</c:v>
                </c:pt>
                <c:pt idx="44">
                  <c:v>40588</c:v>
                </c:pt>
                <c:pt idx="45">
                  <c:v>40589</c:v>
                </c:pt>
                <c:pt idx="46">
                  <c:v>40590</c:v>
                </c:pt>
                <c:pt idx="47">
                  <c:v>40591</c:v>
                </c:pt>
                <c:pt idx="48">
                  <c:v>40592</c:v>
                </c:pt>
                <c:pt idx="49">
                  <c:v>40593</c:v>
                </c:pt>
                <c:pt idx="50">
                  <c:v>40594</c:v>
                </c:pt>
                <c:pt idx="51">
                  <c:v>40595</c:v>
                </c:pt>
                <c:pt idx="52">
                  <c:v>40596</c:v>
                </c:pt>
                <c:pt idx="53">
                  <c:v>40597</c:v>
                </c:pt>
                <c:pt idx="54">
                  <c:v>40598</c:v>
                </c:pt>
                <c:pt idx="55">
                  <c:v>40599</c:v>
                </c:pt>
                <c:pt idx="56">
                  <c:v>40600</c:v>
                </c:pt>
                <c:pt idx="57">
                  <c:v>40601</c:v>
                </c:pt>
                <c:pt idx="58">
                  <c:v>40602</c:v>
                </c:pt>
                <c:pt idx="59">
                  <c:v>40603</c:v>
                </c:pt>
                <c:pt idx="60">
                  <c:v>40604</c:v>
                </c:pt>
                <c:pt idx="61">
                  <c:v>40605</c:v>
                </c:pt>
                <c:pt idx="62">
                  <c:v>40606</c:v>
                </c:pt>
                <c:pt idx="63">
                  <c:v>40607</c:v>
                </c:pt>
                <c:pt idx="64">
                  <c:v>40608</c:v>
                </c:pt>
                <c:pt idx="65">
                  <c:v>40609</c:v>
                </c:pt>
                <c:pt idx="66">
                  <c:v>40610</c:v>
                </c:pt>
                <c:pt idx="67">
                  <c:v>40611</c:v>
                </c:pt>
                <c:pt idx="68">
                  <c:v>40612</c:v>
                </c:pt>
                <c:pt idx="69">
                  <c:v>40613</c:v>
                </c:pt>
                <c:pt idx="70">
                  <c:v>40614</c:v>
                </c:pt>
                <c:pt idx="71">
                  <c:v>40615</c:v>
                </c:pt>
                <c:pt idx="72">
                  <c:v>40616</c:v>
                </c:pt>
                <c:pt idx="73">
                  <c:v>40617</c:v>
                </c:pt>
                <c:pt idx="74">
                  <c:v>40618</c:v>
                </c:pt>
                <c:pt idx="75">
                  <c:v>40619</c:v>
                </c:pt>
                <c:pt idx="76">
                  <c:v>40620</c:v>
                </c:pt>
                <c:pt idx="77">
                  <c:v>40621</c:v>
                </c:pt>
                <c:pt idx="78">
                  <c:v>40622</c:v>
                </c:pt>
                <c:pt idx="79">
                  <c:v>40623</c:v>
                </c:pt>
                <c:pt idx="80">
                  <c:v>40624</c:v>
                </c:pt>
                <c:pt idx="81">
                  <c:v>40625</c:v>
                </c:pt>
                <c:pt idx="82">
                  <c:v>40626</c:v>
                </c:pt>
                <c:pt idx="83">
                  <c:v>40627</c:v>
                </c:pt>
                <c:pt idx="84">
                  <c:v>40628</c:v>
                </c:pt>
                <c:pt idx="85">
                  <c:v>40629</c:v>
                </c:pt>
                <c:pt idx="86">
                  <c:v>40630</c:v>
                </c:pt>
                <c:pt idx="87">
                  <c:v>40631</c:v>
                </c:pt>
                <c:pt idx="88">
                  <c:v>40632</c:v>
                </c:pt>
                <c:pt idx="89">
                  <c:v>40633</c:v>
                </c:pt>
                <c:pt idx="90">
                  <c:v>40634</c:v>
                </c:pt>
                <c:pt idx="91">
                  <c:v>40635</c:v>
                </c:pt>
                <c:pt idx="92">
                  <c:v>40636</c:v>
                </c:pt>
                <c:pt idx="93">
                  <c:v>40637</c:v>
                </c:pt>
                <c:pt idx="94">
                  <c:v>40638</c:v>
                </c:pt>
                <c:pt idx="95">
                  <c:v>40639</c:v>
                </c:pt>
                <c:pt idx="96">
                  <c:v>40640</c:v>
                </c:pt>
                <c:pt idx="97">
                  <c:v>40641</c:v>
                </c:pt>
                <c:pt idx="98">
                  <c:v>40642</c:v>
                </c:pt>
                <c:pt idx="99">
                  <c:v>40643</c:v>
                </c:pt>
                <c:pt idx="100">
                  <c:v>40644</c:v>
                </c:pt>
                <c:pt idx="101">
                  <c:v>40645</c:v>
                </c:pt>
                <c:pt idx="102">
                  <c:v>40646</c:v>
                </c:pt>
                <c:pt idx="103">
                  <c:v>40647</c:v>
                </c:pt>
                <c:pt idx="104">
                  <c:v>40648</c:v>
                </c:pt>
                <c:pt idx="105">
                  <c:v>40649</c:v>
                </c:pt>
                <c:pt idx="106">
                  <c:v>40650</c:v>
                </c:pt>
                <c:pt idx="107">
                  <c:v>40651</c:v>
                </c:pt>
                <c:pt idx="108">
                  <c:v>40652</c:v>
                </c:pt>
                <c:pt idx="109">
                  <c:v>40653</c:v>
                </c:pt>
                <c:pt idx="110">
                  <c:v>40654</c:v>
                </c:pt>
                <c:pt idx="111">
                  <c:v>40655</c:v>
                </c:pt>
                <c:pt idx="112">
                  <c:v>40656</c:v>
                </c:pt>
                <c:pt idx="113">
                  <c:v>40657</c:v>
                </c:pt>
                <c:pt idx="114">
                  <c:v>40658</c:v>
                </c:pt>
                <c:pt idx="115">
                  <c:v>40659</c:v>
                </c:pt>
                <c:pt idx="116">
                  <c:v>40660</c:v>
                </c:pt>
                <c:pt idx="117">
                  <c:v>40661</c:v>
                </c:pt>
                <c:pt idx="118">
                  <c:v>40662</c:v>
                </c:pt>
                <c:pt idx="119">
                  <c:v>40663</c:v>
                </c:pt>
                <c:pt idx="120">
                  <c:v>40664</c:v>
                </c:pt>
                <c:pt idx="121">
                  <c:v>40665</c:v>
                </c:pt>
                <c:pt idx="122">
                  <c:v>40666</c:v>
                </c:pt>
                <c:pt idx="123">
                  <c:v>40667</c:v>
                </c:pt>
                <c:pt idx="124">
                  <c:v>40668</c:v>
                </c:pt>
                <c:pt idx="125">
                  <c:v>40669</c:v>
                </c:pt>
                <c:pt idx="126">
                  <c:v>40670</c:v>
                </c:pt>
                <c:pt idx="127">
                  <c:v>40671</c:v>
                </c:pt>
                <c:pt idx="128">
                  <c:v>40672</c:v>
                </c:pt>
                <c:pt idx="129">
                  <c:v>40673</c:v>
                </c:pt>
                <c:pt idx="130">
                  <c:v>40674</c:v>
                </c:pt>
                <c:pt idx="131">
                  <c:v>40675</c:v>
                </c:pt>
                <c:pt idx="132">
                  <c:v>40676</c:v>
                </c:pt>
                <c:pt idx="133">
                  <c:v>40677</c:v>
                </c:pt>
                <c:pt idx="134">
                  <c:v>40678</c:v>
                </c:pt>
                <c:pt idx="135">
                  <c:v>40679</c:v>
                </c:pt>
                <c:pt idx="136">
                  <c:v>40680</c:v>
                </c:pt>
                <c:pt idx="137">
                  <c:v>40681</c:v>
                </c:pt>
                <c:pt idx="138">
                  <c:v>40682</c:v>
                </c:pt>
                <c:pt idx="139">
                  <c:v>40683</c:v>
                </c:pt>
                <c:pt idx="140">
                  <c:v>40684</c:v>
                </c:pt>
                <c:pt idx="141">
                  <c:v>40685</c:v>
                </c:pt>
                <c:pt idx="142">
                  <c:v>40686</c:v>
                </c:pt>
                <c:pt idx="143">
                  <c:v>40687</c:v>
                </c:pt>
                <c:pt idx="144">
                  <c:v>40688</c:v>
                </c:pt>
                <c:pt idx="145">
                  <c:v>40689</c:v>
                </c:pt>
                <c:pt idx="146">
                  <c:v>40690</c:v>
                </c:pt>
                <c:pt idx="147">
                  <c:v>40691</c:v>
                </c:pt>
                <c:pt idx="148">
                  <c:v>40692</c:v>
                </c:pt>
                <c:pt idx="149">
                  <c:v>40693</c:v>
                </c:pt>
                <c:pt idx="150">
                  <c:v>40694</c:v>
                </c:pt>
                <c:pt idx="151">
                  <c:v>40695</c:v>
                </c:pt>
                <c:pt idx="152">
                  <c:v>40696</c:v>
                </c:pt>
                <c:pt idx="153">
                  <c:v>40697</c:v>
                </c:pt>
                <c:pt idx="154">
                  <c:v>40698</c:v>
                </c:pt>
                <c:pt idx="155">
                  <c:v>40699</c:v>
                </c:pt>
                <c:pt idx="156">
                  <c:v>40700</c:v>
                </c:pt>
                <c:pt idx="157">
                  <c:v>40701</c:v>
                </c:pt>
                <c:pt idx="158">
                  <c:v>40702</c:v>
                </c:pt>
                <c:pt idx="159">
                  <c:v>40703</c:v>
                </c:pt>
                <c:pt idx="160">
                  <c:v>40704</c:v>
                </c:pt>
                <c:pt idx="161">
                  <c:v>40705</c:v>
                </c:pt>
                <c:pt idx="162">
                  <c:v>40706</c:v>
                </c:pt>
                <c:pt idx="163">
                  <c:v>40707</c:v>
                </c:pt>
                <c:pt idx="164">
                  <c:v>40708</c:v>
                </c:pt>
                <c:pt idx="165">
                  <c:v>40709</c:v>
                </c:pt>
                <c:pt idx="166">
                  <c:v>40710</c:v>
                </c:pt>
                <c:pt idx="167">
                  <c:v>40711</c:v>
                </c:pt>
                <c:pt idx="168">
                  <c:v>40712</c:v>
                </c:pt>
                <c:pt idx="169">
                  <c:v>40713</c:v>
                </c:pt>
                <c:pt idx="170">
                  <c:v>40714</c:v>
                </c:pt>
                <c:pt idx="171">
                  <c:v>40715</c:v>
                </c:pt>
                <c:pt idx="172">
                  <c:v>40716</c:v>
                </c:pt>
                <c:pt idx="173">
                  <c:v>40717</c:v>
                </c:pt>
                <c:pt idx="174">
                  <c:v>40718</c:v>
                </c:pt>
                <c:pt idx="175">
                  <c:v>40719</c:v>
                </c:pt>
                <c:pt idx="176">
                  <c:v>40720</c:v>
                </c:pt>
                <c:pt idx="177">
                  <c:v>40721</c:v>
                </c:pt>
                <c:pt idx="178">
                  <c:v>40722</c:v>
                </c:pt>
                <c:pt idx="179">
                  <c:v>40723</c:v>
                </c:pt>
                <c:pt idx="180">
                  <c:v>40724</c:v>
                </c:pt>
                <c:pt idx="181">
                  <c:v>40725</c:v>
                </c:pt>
                <c:pt idx="182">
                  <c:v>40726</c:v>
                </c:pt>
                <c:pt idx="183">
                  <c:v>40727</c:v>
                </c:pt>
                <c:pt idx="184">
                  <c:v>40728</c:v>
                </c:pt>
                <c:pt idx="185">
                  <c:v>40729</c:v>
                </c:pt>
                <c:pt idx="186">
                  <c:v>40730</c:v>
                </c:pt>
                <c:pt idx="187">
                  <c:v>40731</c:v>
                </c:pt>
                <c:pt idx="188">
                  <c:v>40732</c:v>
                </c:pt>
                <c:pt idx="189">
                  <c:v>40733</c:v>
                </c:pt>
                <c:pt idx="190">
                  <c:v>40734</c:v>
                </c:pt>
                <c:pt idx="191">
                  <c:v>40735</c:v>
                </c:pt>
                <c:pt idx="192">
                  <c:v>40736</c:v>
                </c:pt>
                <c:pt idx="193">
                  <c:v>40737</c:v>
                </c:pt>
                <c:pt idx="194">
                  <c:v>40738</c:v>
                </c:pt>
                <c:pt idx="195">
                  <c:v>40739</c:v>
                </c:pt>
                <c:pt idx="196">
                  <c:v>40740</c:v>
                </c:pt>
                <c:pt idx="197">
                  <c:v>40741</c:v>
                </c:pt>
                <c:pt idx="198">
                  <c:v>40742</c:v>
                </c:pt>
                <c:pt idx="199">
                  <c:v>40743</c:v>
                </c:pt>
                <c:pt idx="200">
                  <c:v>40744</c:v>
                </c:pt>
                <c:pt idx="201">
                  <c:v>40745</c:v>
                </c:pt>
                <c:pt idx="202">
                  <c:v>40746</c:v>
                </c:pt>
                <c:pt idx="203">
                  <c:v>40747</c:v>
                </c:pt>
                <c:pt idx="204">
                  <c:v>40748</c:v>
                </c:pt>
                <c:pt idx="205">
                  <c:v>40749</c:v>
                </c:pt>
                <c:pt idx="206">
                  <c:v>40750</c:v>
                </c:pt>
                <c:pt idx="207">
                  <c:v>40751</c:v>
                </c:pt>
                <c:pt idx="208">
                  <c:v>40752</c:v>
                </c:pt>
                <c:pt idx="209">
                  <c:v>40753</c:v>
                </c:pt>
                <c:pt idx="210">
                  <c:v>40754</c:v>
                </c:pt>
                <c:pt idx="211">
                  <c:v>40755</c:v>
                </c:pt>
                <c:pt idx="212">
                  <c:v>40756</c:v>
                </c:pt>
                <c:pt idx="213">
                  <c:v>40757</c:v>
                </c:pt>
                <c:pt idx="214">
                  <c:v>40758</c:v>
                </c:pt>
                <c:pt idx="215">
                  <c:v>40759</c:v>
                </c:pt>
                <c:pt idx="216">
                  <c:v>40760</c:v>
                </c:pt>
                <c:pt idx="217">
                  <c:v>40761</c:v>
                </c:pt>
                <c:pt idx="218">
                  <c:v>40762</c:v>
                </c:pt>
                <c:pt idx="219">
                  <c:v>40763</c:v>
                </c:pt>
                <c:pt idx="220">
                  <c:v>40764</c:v>
                </c:pt>
                <c:pt idx="221">
                  <c:v>40765</c:v>
                </c:pt>
                <c:pt idx="222">
                  <c:v>40766</c:v>
                </c:pt>
                <c:pt idx="223">
                  <c:v>40767</c:v>
                </c:pt>
                <c:pt idx="224">
                  <c:v>40768</c:v>
                </c:pt>
                <c:pt idx="225">
                  <c:v>40769</c:v>
                </c:pt>
                <c:pt idx="226">
                  <c:v>40770</c:v>
                </c:pt>
                <c:pt idx="227">
                  <c:v>40771</c:v>
                </c:pt>
                <c:pt idx="228">
                  <c:v>40772</c:v>
                </c:pt>
                <c:pt idx="229">
                  <c:v>40773</c:v>
                </c:pt>
                <c:pt idx="230">
                  <c:v>40774</c:v>
                </c:pt>
                <c:pt idx="231">
                  <c:v>40775</c:v>
                </c:pt>
                <c:pt idx="232">
                  <c:v>40776</c:v>
                </c:pt>
                <c:pt idx="233">
                  <c:v>40777</c:v>
                </c:pt>
                <c:pt idx="234">
                  <c:v>40778</c:v>
                </c:pt>
                <c:pt idx="235">
                  <c:v>40779</c:v>
                </c:pt>
                <c:pt idx="236">
                  <c:v>40780</c:v>
                </c:pt>
                <c:pt idx="237">
                  <c:v>40781</c:v>
                </c:pt>
                <c:pt idx="238">
                  <c:v>40782</c:v>
                </c:pt>
                <c:pt idx="239">
                  <c:v>40783</c:v>
                </c:pt>
                <c:pt idx="240">
                  <c:v>40784</c:v>
                </c:pt>
                <c:pt idx="241">
                  <c:v>40785</c:v>
                </c:pt>
                <c:pt idx="242">
                  <c:v>40786</c:v>
                </c:pt>
                <c:pt idx="243">
                  <c:v>40787</c:v>
                </c:pt>
                <c:pt idx="244">
                  <c:v>40788</c:v>
                </c:pt>
                <c:pt idx="245">
                  <c:v>40789</c:v>
                </c:pt>
                <c:pt idx="246">
                  <c:v>40790</c:v>
                </c:pt>
                <c:pt idx="247">
                  <c:v>40791</c:v>
                </c:pt>
                <c:pt idx="248">
                  <c:v>40792</c:v>
                </c:pt>
                <c:pt idx="249">
                  <c:v>40793</c:v>
                </c:pt>
                <c:pt idx="250">
                  <c:v>40794</c:v>
                </c:pt>
                <c:pt idx="251">
                  <c:v>40795</c:v>
                </c:pt>
                <c:pt idx="252">
                  <c:v>40796</c:v>
                </c:pt>
                <c:pt idx="253">
                  <c:v>40797</c:v>
                </c:pt>
                <c:pt idx="254">
                  <c:v>40798</c:v>
                </c:pt>
                <c:pt idx="255">
                  <c:v>40799</c:v>
                </c:pt>
                <c:pt idx="256">
                  <c:v>40800</c:v>
                </c:pt>
                <c:pt idx="257">
                  <c:v>40801</c:v>
                </c:pt>
                <c:pt idx="258">
                  <c:v>40802</c:v>
                </c:pt>
                <c:pt idx="259">
                  <c:v>40803</c:v>
                </c:pt>
                <c:pt idx="260">
                  <c:v>40804</c:v>
                </c:pt>
                <c:pt idx="261">
                  <c:v>40805</c:v>
                </c:pt>
                <c:pt idx="262">
                  <c:v>40806</c:v>
                </c:pt>
                <c:pt idx="263">
                  <c:v>40807</c:v>
                </c:pt>
                <c:pt idx="264">
                  <c:v>40808</c:v>
                </c:pt>
                <c:pt idx="265">
                  <c:v>40809</c:v>
                </c:pt>
                <c:pt idx="266">
                  <c:v>40810</c:v>
                </c:pt>
                <c:pt idx="267">
                  <c:v>40811</c:v>
                </c:pt>
                <c:pt idx="268">
                  <c:v>40812</c:v>
                </c:pt>
                <c:pt idx="269">
                  <c:v>40813</c:v>
                </c:pt>
                <c:pt idx="270">
                  <c:v>40814</c:v>
                </c:pt>
                <c:pt idx="271">
                  <c:v>40815</c:v>
                </c:pt>
                <c:pt idx="272">
                  <c:v>40816</c:v>
                </c:pt>
                <c:pt idx="273">
                  <c:v>40817</c:v>
                </c:pt>
                <c:pt idx="274">
                  <c:v>40818</c:v>
                </c:pt>
                <c:pt idx="275">
                  <c:v>40819</c:v>
                </c:pt>
                <c:pt idx="276">
                  <c:v>40820</c:v>
                </c:pt>
                <c:pt idx="277">
                  <c:v>40821</c:v>
                </c:pt>
                <c:pt idx="278">
                  <c:v>40822</c:v>
                </c:pt>
                <c:pt idx="279">
                  <c:v>40823</c:v>
                </c:pt>
                <c:pt idx="280">
                  <c:v>40824</c:v>
                </c:pt>
                <c:pt idx="281">
                  <c:v>40825</c:v>
                </c:pt>
                <c:pt idx="282">
                  <c:v>40826</c:v>
                </c:pt>
                <c:pt idx="283">
                  <c:v>40827</c:v>
                </c:pt>
                <c:pt idx="284">
                  <c:v>40828</c:v>
                </c:pt>
                <c:pt idx="285">
                  <c:v>40829</c:v>
                </c:pt>
                <c:pt idx="286">
                  <c:v>40830</c:v>
                </c:pt>
                <c:pt idx="287">
                  <c:v>40831</c:v>
                </c:pt>
                <c:pt idx="288">
                  <c:v>40832</c:v>
                </c:pt>
                <c:pt idx="289">
                  <c:v>40833</c:v>
                </c:pt>
                <c:pt idx="290">
                  <c:v>40834</c:v>
                </c:pt>
                <c:pt idx="291">
                  <c:v>40835</c:v>
                </c:pt>
                <c:pt idx="292">
                  <c:v>40836</c:v>
                </c:pt>
                <c:pt idx="293">
                  <c:v>40837</c:v>
                </c:pt>
                <c:pt idx="294">
                  <c:v>40838</c:v>
                </c:pt>
                <c:pt idx="295">
                  <c:v>40839</c:v>
                </c:pt>
                <c:pt idx="296">
                  <c:v>40840</c:v>
                </c:pt>
                <c:pt idx="297">
                  <c:v>40841</c:v>
                </c:pt>
                <c:pt idx="298">
                  <c:v>40842</c:v>
                </c:pt>
                <c:pt idx="299">
                  <c:v>40843</c:v>
                </c:pt>
                <c:pt idx="300">
                  <c:v>40844</c:v>
                </c:pt>
                <c:pt idx="301">
                  <c:v>40845</c:v>
                </c:pt>
                <c:pt idx="302">
                  <c:v>40846</c:v>
                </c:pt>
                <c:pt idx="303">
                  <c:v>40847</c:v>
                </c:pt>
                <c:pt idx="304">
                  <c:v>40848</c:v>
                </c:pt>
                <c:pt idx="305">
                  <c:v>40849</c:v>
                </c:pt>
                <c:pt idx="306">
                  <c:v>40850</c:v>
                </c:pt>
                <c:pt idx="307">
                  <c:v>40851</c:v>
                </c:pt>
                <c:pt idx="308">
                  <c:v>40852</c:v>
                </c:pt>
                <c:pt idx="309">
                  <c:v>40853</c:v>
                </c:pt>
                <c:pt idx="310">
                  <c:v>40854</c:v>
                </c:pt>
                <c:pt idx="311">
                  <c:v>40855</c:v>
                </c:pt>
                <c:pt idx="312">
                  <c:v>40856</c:v>
                </c:pt>
                <c:pt idx="313">
                  <c:v>40857</c:v>
                </c:pt>
                <c:pt idx="314">
                  <c:v>40858</c:v>
                </c:pt>
                <c:pt idx="315">
                  <c:v>40859</c:v>
                </c:pt>
                <c:pt idx="316">
                  <c:v>40860</c:v>
                </c:pt>
                <c:pt idx="317">
                  <c:v>40861</c:v>
                </c:pt>
                <c:pt idx="318">
                  <c:v>40862</c:v>
                </c:pt>
                <c:pt idx="319">
                  <c:v>40863</c:v>
                </c:pt>
                <c:pt idx="320">
                  <c:v>40864</c:v>
                </c:pt>
                <c:pt idx="321">
                  <c:v>40865</c:v>
                </c:pt>
                <c:pt idx="322">
                  <c:v>40866</c:v>
                </c:pt>
                <c:pt idx="323">
                  <c:v>40867</c:v>
                </c:pt>
                <c:pt idx="324">
                  <c:v>40868</c:v>
                </c:pt>
                <c:pt idx="325">
                  <c:v>40869</c:v>
                </c:pt>
                <c:pt idx="326">
                  <c:v>40870</c:v>
                </c:pt>
                <c:pt idx="327">
                  <c:v>40871</c:v>
                </c:pt>
                <c:pt idx="328">
                  <c:v>40872</c:v>
                </c:pt>
                <c:pt idx="329">
                  <c:v>40873</c:v>
                </c:pt>
                <c:pt idx="330">
                  <c:v>40874</c:v>
                </c:pt>
                <c:pt idx="331">
                  <c:v>40875</c:v>
                </c:pt>
                <c:pt idx="332">
                  <c:v>40876</c:v>
                </c:pt>
                <c:pt idx="333">
                  <c:v>40877</c:v>
                </c:pt>
                <c:pt idx="334">
                  <c:v>40878</c:v>
                </c:pt>
                <c:pt idx="335">
                  <c:v>40879</c:v>
                </c:pt>
                <c:pt idx="336">
                  <c:v>40880</c:v>
                </c:pt>
                <c:pt idx="337">
                  <c:v>40881</c:v>
                </c:pt>
                <c:pt idx="338">
                  <c:v>40882</c:v>
                </c:pt>
                <c:pt idx="339">
                  <c:v>40883</c:v>
                </c:pt>
                <c:pt idx="340">
                  <c:v>40884</c:v>
                </c:pt>
                <c:pt idx="341">
                  <c:v>40885</c:v>
                </c:pt>
                <c:pt idx="342">
                  <c:v>40886</c:v>
                </c:pt>
                <c:pt idx="343">
                  <c:v>40887</c:v>
                </c:pt>
                <c:pt idx="344">
                  <c:v>40888</c:v>
                </c:pt>
                <c:pt idx="345">
                  <c:v>40889</c:v>
                </c:pt>
                <c:pt idx="346">
                  <c:v>40890</c:v>
                </c:pt>
                <c:pt idx="347">
                  <c:v>40891</c:v>
                </c:pt>
                <c:pt idx="348">
                  <c:v>40892</c:v>
                </c:pt>
                <c:pt idx="349">
                  <c:v>40893</c:v>
                </c:pt>
                <c:pt idx="350">
                  <c:v>40894</c:v>
                </c:pt>
                <c:pt idx="351">
                  <c:v>40895</c:v>
                </c:pt>
                <c:pt idx="352">
                  <c:v>40896</c:v>
                </c:pt>
                <c:pt idx="353">
                  <c:v>40897</c:v>
                </c:pt>
                <c:pt idx="354">
                  <c:v>40898</c:v>
                </c:pt>
                <c:pt idx="355">
                  <c:v>40899</c:v>
                </c:pt>
                <c:pt idx="356">
                  <c:v>40900</c:v>
                </c:pt>
                <c:pt idx="357">
                  <c:v>40901</c:v>
                </c:pt>
                <c:pt idx="358">
                  <c:v>40902</c:v>
                </c:pt>
                <c:pt idx="359">
                  <c:v>40903</c:v>
                </c:pt>
                <c:pt idx="360">
                  <c:v>40904</c:v>
                </c:pt>
                <c:pt idx="361">
                  <c:v>40905</c:v>
                </c:pt>
                <c:pt idx="362">
                  <c:v>40906</c:v>
                </c:pt>
                <c:pt idx="363">
                  <c:v>40907</c:v>
                </c:pt>
                <c:pt idx="364">
                  <c:v>40908</c:v>
                </c:pt>
              </c:numCache>
            </c:numRef>
          </c:cat>
          <c:val>
            <c:numRef>
              <c:f>'0609_PrinsHendrikGemaal_Debiet-'!$B$3:$B$367</c:f>
              <c:numCache>
                <c:formatCode>General</c:formatCode>
                <c:ptCount val="365"/>
                <c:pt idx="0">
                  <c:v>26992</c:v>
                </c:pt>
                <c:pt idx="1">
                  <c:v>43455</c:v>
                </c:pt>
                <c:pt idx="2">
                  <c:v>36555</c:v>
                </c:pt>
                <c:pt idx="3">
                  <c:v>35279</c:v>
                </c:pt>
                <c:pt idx="4">
                  <c:v>36937</c:v>
                </c:pt>
                <c:pt idx="5">
                  <c:v>53969</c:v>
                </c:pt>
                <c:pt idx="6">
                  <c:v>61927</c:v>
                </c:pt>
                <c:pt idx="7">
                  <c:v>91569</c:v>
                </c:pt>
                <c:pt idx="8">
                  <c:v>74727</c:v>
                </c:pt>
                <c:pt idx="9">
                  <c:v>54709</c:v>
                </c:pt>
                <c:pt idx="10">
                  <c:v>53448</c:v>
                </c:pt>
                <c:pt idx="11">
                  <c:v>64051</c:v>
                </c:pt>
                <c:pt idx="12">
                  <c:v>76747</c:v>
                </c:pt>
                <c:pt idx="13">
                  <c:v>86455</c:v>
                </c:pt>
                <c:pt idx="14">
                  <c:v>96217</c:v>
                </c:pt>
                <c:pt idx="15">
                  <c:v>76985</c:v>
                </c:pt>
                <c:pt idx="16">
                  <c:v>69277</c:v>
                </c:pt>
                <c:pt idx="17">
                  <c:v>77197</c:v>
                </c:pt>
                <c:pt idx="18">
                  <c:v>58295</c:v>
                </c:pt>
                <c:pt idx="19">
                  <c:v>55539</c:v>
                </c:pt>
                <c:pt idx="20">
                  <c:v>36191</c:v>
                </c:pt>
                <c:pt idx="21">
                  <c:v>55320</c:v>
                </c:pt>
                <c:pt idx="22">
                  <c:v>46960</c:v>
                </c:pt>
                <c:pt idx="23">
                  <c:v>46876</c:v>
                </c:pt>
                <c:pt idx="24">
                  <c:v>39767</c:v>
                </c:pt>
                <c:pt idx="25">
                  <c:v>42333</c:v>
                </c:pt>
                <c:pt idx="26">
                  <c:v>36521</c:v>
                </c:pt>
                <c:pt idx="27">
                  <c:v>21897</c:v>
                </c:pt>
                <c:pt idx="28">
                  <c:v>26336</c:v>
                </c:pt>
                <c:pt idx="29">
                  <c:v>27499</c:v>
                </c:pt>
                <c:pt idx="30">
                  <c:v>26675</c:v>
                </c:pt>
                <c:pt idx="31">
                  <c:v>31976</c:v>
                </c:pt>
                <c:pt idx="32">
                  <c:v>32553</c:v>
                </c:pt>
                <c:pt idx="33">
                  <c:v>27179</c:v>
                </c:pt>
                <c:pt idx="34">
                  <c:v>34621</c:v>
                </c:pt>
                <c:pt idx="35">
                  <c:v>48656</c:v>
                </c:pt>
                <c:pt idx="36">
                  <c:v>38101</c:v>
                </c:pt>
                <c:pt idx="37">
                  <c:v>32751</c:v>
                </c:pt>
                <c:pt idx="38">
                  <c:v>28169</c:v>
                </c:pt>
                <c:pt idx="39">
                  <c:v>32004</c:v>
                </c:pt>
                <c:pt idx="40">
                  <c:v>28685</c:v>
                </c:pt>
                <c:pt idx="41">
                  <c:v>36075</c:v>
                </c:pt>
                <c:pt idx="42">
                  <c:v>45185</c:v>
                </c:pt>
                <c:pt idx="43">
                  <c:v>45459</c:v>
                </c:pt>
                <c:pt idx="44">
                  <c:v>44055</c:v>
                </c:pt>
                <c:pt idx="45">
                  <c:v>39797</c:v>
                </c:pt>
                <c:pt idx="46">
                  <c:v>83529</c:v>
                </c:pt>
                <c:pt idx="47">
                  <c:v>35939</c:v>
                </c:pt>
                <c:pt idx="48">
                  <c:v>38287</c:v>
                </c:pt>
                <c:pt idx="49">
                  <c:v>29611</c:v>
                </c:pt>
                <c:pt idx="50">
                  <c:v>29967</c:v>
                </c:pt>
                <c:pt idx="51">
                  <c:v>24424</c:v>
                </c:pt>
                <c:pt idx="52">
                  <c:v>22567</c:v>
                </c:pt>
                <c:pt idx="53">
                  <c:v>27109</c:v>
                </c:pt>
                <c:pt idx="54">
                  <c:v>27353</c:v>
                </c:pt>
                <c:pt idx="55">
                  <c:v>34857</c:v>
                </c:pt>
                <c:pt idx="56">
                  <c:v>42295</c:v>
                </c:pt>
                <c:pt idx="57">
                  <c:v>72997</c:v>
                </c:pt>
                <c:pt idx="58">
                  <c:v>71725</c:v>
                </c:pt>
                <c:pt idx="59">
                  <c:v>50909</c:v>
                </c:pt>
                <c:pt idx="60">
                  <c:v>41943</c:v>
                </c:pt>
                <c:pt idx="61">
                  <c:v>37393</c:v>
                </c:pt>
                <c:pt idx="62">
                  <c:v>36629</c:v>
                </c:pt>
                <c:pt idx="63">
                  <c:v>31068</c:v>
                </c:pt>
                <c:pt idx="64">
                  <c:v>28772</c:v>
                </c:pt>
                <c:pt idx="65">
                  <c:v>29039</c:v>
                </c:pt>
                <c:pt idx="66">
                  <c:v>25168</c:v>
                </c:pt>
                <c:pt idx="67">
                  <c:v>23195</c:v>
                </c:pt>
                <c:pt idx="68">
                  <c:v>25521</c:v>
                </c:pt>
                <c:pt idx="69">
                  <c:v>28963</c:v>
                </c:pt>
                <c:pt idx="70">
                  <c:v>27396</c:v>
                </c:pt>
                <c:pt idx="71">
                  <c:v>26211</c:v>
                </c:pt>
                <c:pt idx="72">
                  <c:v>24791</c:v>
                </c:pt>
                <c:pt idx="73">
                  <c:v>14803</c:v>
                </c:pt>
                <c:pt idx="74">
                  <c:v>6092</c:v>
                </c:pt>
                <c:pt idx="75">
                  <c:v>15411</c:v>
                </c:pt>
                <c:pt idx="76">
                  <c:v>10977</c:v>
                </c:pt>
                <c:pt idx="77">
                  <c:v>19943</c:v>
                </c:pt>
                <c:pt idx="78">
                  <c:v>17747</c:v>
                </c:pt>
                <c:pt idx="79">
                  <c:v>7255</c:v>
                </c:pt>
                <c:pt idx="80">
                  <c:v>16103</c:v>
                </c:pt>
                <c:pt idx="81">
                  <c:v>18307</c:v>
                </c:pt>
                <c:pt idx="82">
                  <c:v>19443</c:v>
                </c:pt>
                <c:pt idx="83">
                  <c:v>16359</c:v>
                </c:pt>
                <c:pt idx="84">
                  <c:v>25456</c:v>
                </c:pt>
                <c:pt idx="85">
                  <c:v>12500</c:v>
                </c:pt>
                <c:pt idx="86">
                  <c:v>14369</c:v>
                </c:pt>
                <c:pt idx="87">
                  <c:v>21553</c:v>
                </c:pt>
                <c:pt idx="88">
                  <c:v>14557</c:v>
                </c:pt>
                <c:pt idx="89">
                  <c:v>20651</c:v>
                </c:pt>
                <c:pt idx="90">
                  <c:v>21436</c:v>
                </c:pt>
                <c:pt idx="91">
                  <c:v>20788</c:v>
                </c:pt>
                <c:pt idx="92">
                  <c:v>23703</c:v>
                </c:pt>
                <c:pt idx="93">
                  <c:v>18004</c:v>
                </c:pt>
                <c:pt idx="94">
                  <c:v>21788</c:v>
                </c:pt>
                <c:pt idx="95">
                  <c:v>22143</c:v>
                </c:pt>
                <c:pt idx="96">
                  <c:v>18689</c:v>
                </c:pt>
                <c:pt idx="97">
                  <c:v>16256</c:v>
                </c:pt>
                <c:pt idx="98">
                  <c:v>32461</c:v>
                </c:pt>
                <c:pt idx="99">
                  <c:v>16877</c:v>
                </c:pt>
                <c:pt idx="100">
                  <c:v>9035</c:v>
                </c:pt>
                <c:pt idx="101">
                  <c:v>27805</c:v>
                </c:pt>
                <c:pt idx="102">
                  <c:v>18263</c:v>
                </c:pt>
                <c:pt idx="103">
                  <c:v>15661</c:v>
                </c:pt>
                <c:pt idx="104">
                  <c:v>15173</c:v>
                </c:pt>
                <c:pt idx="105">
                  <c:v>16021</c:v>
                </c:pt>
                <c:pt idx="106">
                  <c:v>16285</c:v>
                </c:pt>
                <c:pt idx="107">
                  <c:v>9152</c:v>
                </c:pt>
                <c:pt idx="108">
                  <c:v>9735</c:v>
                </c:pt>
                <c:pt idx="109">
                  <c:v>15501</c:v>
                </c:pt>
                <c:pt idx="110">
                  <c:v>14079</c:v>
                </c:pt>
                <c:pt idx="111">
                  <c:v>12848</c:v>
                </c:pt>
                <c:pt idx="112">
                  <c:v>16309</c:v>
                </c:pt>
                <c:pt idx="113">
                  <c:v>15256</c:v>
                </c:pt>
                <c:pt idx="114">
                  <c:v>11368</c:v>
                </c:pt>
                <c:pt idx="115">
                  <c:v>10280</c:v>
                </c:pt>
                <c:pt idx="116">
                  <c:v>6444</c:v>
                </c:pt>
                <c:pt idx="117">
                  <c:v>4800</c:v>
                </c:pt>
                <c:pt idx="118">
                  <c:v>4800</c:v>
                </c:pt>
                <c:pt idx="119">
                  <c:v>6409</c:v>
                </c:pt>
                <c:pt idx="120">
                  <c:v>6000</c:v>
                </c:pt>
                <c:pt idx="121">
                  <c:v>1200</c:v>
                </c:pt>
                <c:pt idx="122">
                  <c:v>3600</c:v>
                </c:pt>
                <c:pt idx="123">
                  <c:v>3600</c:v>
                </c:pt>
                <c:pt idx="124">
                  <c:v>4800</c:v>
                </c:pt>
                <c:pt idx="125">
                  <c:v>4800</c:v>
                </c:pt>
                <c:pt idx="126">
                  <c:v>0</c:v>
                </c:pt>
                <c:pt idx="127">
                  <c:v>6000</c:v>
                </c:pt>
                <c:pt idx="128">
                  <c:v>0</c:v>
                </c:pt>
                <c:pt idx="129">
                  <c:v>4800</c:v>
                </c:pt>
                <c:pt idx="130">
                  <c:v>3600</c:v>
                </c:pt>
                <c:pt idx="131">
                  <c:v>22800</c:v>
                </c:pt>
                <c:pt idx="132">
                  <c:v>2685</c:v>
                </c:pt>
                <c:pt idx="133">
                  <c:v>4800</c:v>
                </c:pt>
                <c:pt idx="134">
                  <c:v>3600</c:v>
                </c:pt>
                <c:pt idx="135">
                  <c:v>1200</c:v>
                </c:pt>
                <c:pt idx="136">
                  <c:v>6000</c:v>
                </c:pt>
                <c:pt idx="137">
                  <c:v>5415</c:v>
                </c:pt>
                <c:pt idx="138">
                  <c:v>6000</c:v>
                </c:pt>
                <c:pt idx="139">
                  <c:v>4800</c:v>
                </c:pt>
                <c:pt idx="140">
                  <c:v>6000</c:v>
                </c:pt>
                <c:pt idx="141">
                  <c:v>4800</c:v>
                </c:pt>
                <c:pt idx="142">
                  <c:v>3600</c:v>
                </c:pt>
                <c:pt idx="143">
                  <c:v>2400</c:v>
                </c:pt>
                <c:pt idx="144">
                  <c:v>4800</c:v>
                </c:pt>
                <c:pt idx="145">
                  <c:v>4800</c:v>
                </c:pt>
                <c:pt idx="146">
                  <c:v>6000</c:v>
                </c:pt>
                <c:pt idx="147">
                  <c:v>7200</c:v>
                </c:pt>
                <c:pt idx="148">
                  <c:v>6000</c:v>
                </c:pt>
                <c:pt idx="149">
                  <c:v>3600</c:v>
                </c:pt>
                <c:pt idx="150">
                  <c:v>4800</c:v>
                </c:pt>
                <c:pt idx="151">
                  <c:v>6000</c:v>
                </c:pt>
                <c:pt idx="152">
                  <c:v>6000</c:v>
                </c:pt>
                <c:pt idx="153">
                  <c:v>1200</c:v>
                </c:pt>
                <c:pt idx="154">
                  <c:v>21684</c:v>
                </c:pt>
                <c:pt idx="155">
                  <c:v>3600</c:v>
                </c:pt>
                <c:pt idx="156">
                  <c:v>3600</c:v>
                </c:pt>
                <c:pt idx="157">
                  <c:v>9809</c:v>
                </c:pt>
                <c:pt idx="158">
                  <c:v>7200</c:v>
                </c:pt>
                <c:pt idx="159">
                  <c:v>4800</c:v>
                </c:pt>
                <c:pt idx="160">
                  <c:v>7200</c:v>
                </c:pt>
                <c:pt idx="161">
                  <c:v>7200</c:v>
                </c:pt>
                <c:pt idx="162">
                  <c:v>0</c:v>
                </c:pt>
                <c:pt idx="163">
                  <c:v>2417</c:v>
                </c:pt>
                <c:pt idx="164">
                  <c:v>1200</c:v>
                </c:pt>
                <c:pt idx="165">
                  <c:v>3600</c:v>
                </c:pt>
                <c:pt idx="166">
                  <c:v>6000</c:v>
                </c:pt>
                <c:pt idx="167">
                  <c:v>9600</c:v>
                </c:pt>
                <c:pt idx="168">
                  <c:v>6000</c:v>
                </c:pt>
                <c:pt idx="169">
                  <c:v>10800</c:v>
                </c:pt>
                <c:pt idx="170">
                  <c:v>8400</c:v>
                </c:pt>
                <c:pt idx="171">
                  <c:v>3600</c:v>
                </c:pt>
                <c:pt idx="172">
                  <c:v>4800</c:v>
                </c:pt>
                <c:pt idx="173">
                  <c:v>8400</c:v>
                </c:pt>
                <c:pt idx="174">
                  <c:v>8400</c:v>
                </c:pt>
                <c:pt idx="175">
                  <c:v>0</c:v>
                </c:pt>
                <c:pt idx="176">
                  <c:v>8400</c:v>
                </c:pt>
                <c:pt idx="177">
                  <c:v>6000</c:v>
                </c:pt>
                <c:pt idx="178">
                  <c:v>3600</c:v>
                </c:pt>
                <c:pt idx="179">
                  <c:v>26400</c:v>
                </c:pt>
                <c:pt idx="180">
                  <c:v>13200</c:v>
                </c:pt>
                <c:pt idx="181">
                  <c:v>10800</c:v>
                </c:pt>
                <c:pt idx="182">
                  <c:v>9600</c:v>
                </c:pt>
                <c:pt idx="183">
                  <c:v>8400</c:v>
                </c:pt>
                <c:pt idx="184">
                  <c:v>0</c:v>
                </c:pt>
                <c:pt idx="185">
                  <c:v>7200</c:v>
                </c:pt>
                <c:pt idx="186">
                  <c:v>0</c:v>
                </c:pt>
                <c:pt idx="187">
                  <c:v>1200</c:v>
                </c:pt>
                <c:pt idx="188">
                  <c:v>11595</c:v>
                </c:pt>
                <c:pt idx="189">
                  <c:v>0</c:v>
                </c:pt>
                <c:pt idx="190">
                  <c:v>7200</c:v>
                </c:pt>
                <c:pt idx="191">
                  <c:v>4800</c:v>
                </c:pt>
                <c:pt idx="192">
                  <c:v>11071</c:v>
                </c:pt>
                <c:pt idx="193">
                  <c:v>15344</c:v>
                </c:pt>
                <c:pt idx="194">
                  <c:v>89953</c:v>
                </c:pt>
                <c:pt idx="195">
                  <c:v>128557</c:v>
                </c:pt>
                <c:pt idx="196">
                  <c:v>81561</c:v>
                </c:pt>
                <c:pt idx="197">
                  <c:v>82776</c:v>
                </c:pt>
                <c:pt idx="198">
                  <c:v>126585</c:v>
                </c:pt>
                <c:pt idx="199">
                  <c:v>114004</c:v>
                </c:pt>
                <c:pt idx="200">
                  <c:v>86553</c:v>
                </c:pt>
                <c:pt idx="201">
                  <c:v>60635</c:v>
                </c:pt>
                <c:pt idx="202">
                  <c:v>39221</c:v>
                </c:pt>
                <c:pt idx="203">
                  <c:v>50760</c:v>
                </c:pt>
                <c:pt idx="204">
                  <c:v>120901</c:v>
                </c:pt>
                <c:pt idx="205">
                  <c:v>139472</c:v>
                </c:pt>
                <c:pt idx="206">
                  <c:v>81319</c:v>
                </c:pt>
                <c:pt idx="207">
                  <c:v>71148</c:v>
                </c:pt>
                <c:pt idx="208">
                  <c:v>55839</c:v>
                </c:pt>
                <c:pt idx="209">
                  <c:v>39133</c:v>
                </c:pt>
                <c:pt idx="210">
                  <c:v>31371</c:v>
                </c:pt>
                <c:pt idx="211">
                  <c:v>29921</c:v>
                </c:pt>
                <c:pt idx="212">
                  <c:v>18791</c:v>
                </c:pt>
                <c:pt idx="213">
                  <c:v>32880</c:v>
                </c:pt>
                <c:pt idx="214">
                  <c:v>19273</c:v>
                </c:pt>
                <c:pt idx="215">
                  <c:v>23025</c:v>
                </c:pt>
                <c:pt idx="216">
                  <c:v>26700</c:v>
                </c:pt>
                <c:pt idx="217">
                  <c:v>24088</c:v>
                </c:pt>
                <c:pt idx="218">
                  <c:v>28361</c:v>
                </c:pt>
                <c:pt idx="219">
                  <c:v>36011</c:v>
                </c:pt>
                <c:pt idx="220">
                  <c:v>48395</c:v>
                </c:pt>
                <c:pt idx="221">
                  <c:v>33464</c:v>
                </c:pt>
                <c:pt idx="222">
                  <c:v>46832</c:v>
                </c:pt>
                <c:pt idx="223">
                  <c:v>51600</c:v>
                </c:pt>
                <c:pt idx="224">
                  <c:v>36608</c:v>
                </c:pt>
                <c:pt idx="225">
                  <c:v>25376</c:v>
                </c:pt>
                <c:pt idx="226">
                  <c:v>26769</c:v>
                </c:pt>
                <c:pt idx="227">
                  <c:v>26495</c:v>
                </c:pt>
                <c:pt idx="228">
                  <c:v>25516</c:v>
                </c:pt>
                <c:pt idx="229">
                  <c:v>28057</c:v>
                </c:pt>
                <c:pt idx="230">
                  <c:v>35435</c:v>
                </c:pt>
                <c:pt idx="231">
                  <c:v>39268</c:v>
                </c:pt>
                <c:pt idx="232">
                  <c:v>21081</c:v>
                </c:pt>
                <c:pt idx="233">
                  <c:v>29341</c:v>
                </c:pt>
                <c:pt idx="234">
                  <c:v>26669</c:v>
                </c:pt>
                <c:pt idx="235">
                  <c:v>35061</c:v>
                </c:pt>
                <c:pt idx="236">
                  <c:v>41981</c:v>
                </c:pt>
                <c:pt idx="237">
                  <c:v>57748</c:v>
                </c:pt>
                <c:pt idx="238">
                  <c:v>73979</c:v>
                </c:pt>
                <c:pt idx="239">
                  <c:v>66737</c:v>
                </c:pt>
                <c:pt idx="240">
                  <c:v>64640</c:v>
                </c:pt>
                <c:pt idx="241">
                  <c:v>55219</c:v>
                </c:pt>
                <c:pt idx="242">
                  <c:v>45844</c:v>
                </c:pt>
                <c:pt idx="243">
                  <c:v>34123</c:v>
                </c:pt>
                <c:pt idx="244">
                  <c:v>38347</c:v>
                </c:pt>
                <c:pt idx="245">
                  <c:v>28571</c:v>
                </c:pt>
                <c:pt idx="246">
                  <c:v>33347</c:v>
                </c:pt>
                <c:pt idx="247">
                  <c:v>43423</c:v>
                </c:pt>
                <c:pt idx="248">
                  <c:v>46825</c:v>
                </c:pt>
                <c:pt idx="249">
                  <c:v>93260</c:v>
                </c:pt>
                <c:pt idx="250">
                  <c:v>78753</c:v>
                </c:pt>
                <c:pt idx="251">
                  <c:v>79025</c:v>
                </c:pt>
                <c:pt idx="252">
                  <c:v>66245</c:v>
                </c:pt>
                <c:pt idx="253">
                  <c:v>77644</c:v>
                </c:pt>
                <c:pt idx="254">
                  <c:v>72965</c:v>
                </c:pt>
                <c:pt idx="255">
                  <c:v>64659</c:v>
                </c:pt>
                <c:pt idx="256">
                  <c:v>49243</c:v>
                </c:pt>
                <c:pt idx="257">
                  <c:v>35096</c:v>
                </c:pt>
                <c:pt idx="258">
                  <c:v>34224</c:v>
                </c:pt>
                <c:pt idx="259">
                  <c:v>39513</c:v>
                </c:pt>
                <c:pt idx="260">
                  <c:v>68868</c:v>
                </c:pt>
                <c:pt idx="261">
                  <c:v>59223</c:v>
                </c:pt>
                <c:pt idx="262">
                  <c:v>39651</c:v>
                </c:pt>
                <c:pt idx="263">
                  <c:v>67636</c:v>
                </c:pt>
                <c:pt idx="264">
                  <c:v>63161</c:v>
                </c:pt>
                <c:pt idx="265">
                  <c:v>46661</c:v>
                </c:pt>
                <c:pt idx="266">
                  <c:v>44616</c:v>
                </c:pt>
                <c:pt idx="267">
                  <c:v>35507</c:v>
                </c:pt>
                <c:pt idx="268">
                  <c:v>32841</c:v>
                </c:pt>
                <c:pt idx="269">
                  <c:v>27653</c:v>
                </c:pt>
                <c:pt idx="270">
                  <c:v>28185</c:v>
                </c:pt>
                <c:pt idx="271">
                  <c:v>18976</c:v>
                </c:pt>
                <c:pt idx="272">
                  <c:v>26447</c:v>
                </c:pt>
                <c:pt idx="273">
                  <c:v>26571</c:v>
                </c:pt>
                <c:pt idx="274">
                  <c:v>27940</c:v>
                </c:pt>
                <c:pt idx="275">
                  <c:v>26888</c:v>
                </c:pt>
                <c:pt idx="276">
                  <c:v>26581</c:v>
                </c:pt>
                <c:pt idx="277">
                  <c:v>23480</c:v>
                </c:pt>
                <c:pt idx="278">
                  <c:v>33652</c:v>
                </c:pt>
                <c:pt idx="279">
                  <c:v>61365</c:v>
                </c:pt>
                <c:pt idx="280">
                  <c:v>47141</c:v>
                </c:pt>
                <c:pt idx="281">
                  <c:v>44961</c:v>
                </c:pt>
                <c:pt idx="282">
                  <c:v>65960</c:v>
                </c:pt>
                <c:pt idx="283">
                  <c:v>81619</c:v>
                </c:pt>
                <c:pt idx="284">
                  <c:v>95845</c:v>
                </c:pt>
                <c:pt idx="285">
                  <c:v>89904</c:v>
                </c:pt>
                <c:pt idx="286">
                  <c:v>56547</c:v>
                </c:pt>
                <c:pt idx="287">
                  <c:v>53081</c:v>
                </c:pt>
                <c:pt idx="288">
                  <c:v>35685</c:v>
                </c:pt>
                <c:pt idx="289">
                  <c:v>35489</c:v>
                </c:pt>
                <c:pt idx="290">
                  <c:v>81383</c:v>
                </c:pt>
                <c:pt idx="291">
                  <c:v>87093</c:v>
                </c:pt>
                <c:pt idx="292">
                  <c:v>75879</c:v>
                </c:pt>
                <c:pt idx="293">
                  <c:v>74300</c:v>
                </c:pt>
                <c:pt idx="294">
                  <c:v>55108</c:v>
                </c:pt>
                <c:pt idx="295">
                  <c:v>39613</c:v>
                </c:pt>
                <c:pt idx="296">
                  <c:v>33080</c:v>
                </c:pt>
                <c:pt idx="297">
                  <c:v>41843</c:v>
                </c:pt>
                <c:pt idx="298">
                  <c:v>39471</c:v>
                </c:pt>
                <c:pt idx="299">
                  <c:v>32409</c:v>
                </c:pt>
                <c:pt idx="300">
                  <c:v>36683</c:v>
                </c:pt>
                <c:pt idx="301">
                  <c:v>31155</c:v>
                </c:pt>
                <c:pt idx="302">
                  <c:v>27445</c:v>
                </c:pt>
                <c:pt idx="303">
                  <c:v>31976</c:v>
                </c:pt>
                <c:pt idx="304">
                  <c:v>31897</c:v>
                </c:pt>
                <c:pt idx="305">
                  <c:v>32165</c:v>
                </c:pt>
                <c:pt idx="306">
                  <c:v>40105</c:v>
                </c:pt>
                <c:pt idx="307">
                  <c:v>28349</c:v>
                </c:pt>
                <c:pt idx="308">
                  <c:v>39320</c:v>
                </c:pt>
                <c:pt idx="309">
                  <c:v>21581</c:v>
                </c:pt>
                <c:pt idx="310">
                  <c:v>22853</c:v>
                </c:pt>
                <c:pt idx="311">
                  <c:v>28809</c:v>
                </c:pt>
                <c:pt idx="312">
                  <c:v>30077</c:v>
                </c:pt>
                <c:pt idx="313">
                  <c:v>28672</c:v>
                </c:pt>
                <c:pt idx="314">
                  <c:v>29221</c:v>
                </c:pt>
                <c:pt idx="315">
                  <c:v>21220</c:v>
                </c:pt>
                <c:pt idx="316">
                  <c:v>27444</c:v>
                </c:pt>
                <c:pt idx="317">
                  <c:v>22479</c:v>
                </c:pt>
                <c:pt idx="318">
                  <c:v>22535</c:v>
                </c:pt>
                <c:pt idx="319">
                  <c:v>26699</c:v>
                </c:pt>
                <c:pt idx="320">
                  <c:v>23536</c:v>
                </c:pt>
                <c:pt idx="321">
                  <c:v>27629</c:v>
                </c:pt>
                <c:pt idx="322">
                  <c:v>22688</c:v>
                </c:pt>
                <c:pt idx="323">
                  <c:v>29640</c:v>
                </c:pt>
                <c:pt idx="324">
                  <c:v>28727</c:v>
                </c:pt>
                <c:pt idx="325">
                  <c:v>29917</c:v>
                </c:pt>
                <c:pt idx="326">
                  <c:v>37493</c:v>
                </c:pt>
                <c:pt idx="327">
                  <c:v>35344</c:v>
                </c:pt>
                <c:pt idx="328">
                  <c:v>37308</c:v>
                </c:pt>
                <c:pt idx="329">
                  <c:v>45955</c:v>
                </c:pt>
                <c:pt idx="330">
                  <c:v>32167</c:v>
                </c:pt>
                <c:pt idx="331">
                  <c:v>34224</c:v>
                </c:pt>
                <c:pt idx="332">
                  <c:v>32081</c:v>
                </c:pt>
                <c:pt idx="333">
                  <c:v>32192</c:v>
                </c:pt>
                <c:pt idx="334">
                  <c:v>47589</c:v>
                </c:pt>
                <c:pt idx="335">
                  <c:v>68269</c:v>
                </c:pt>
                <c:pt idx="336">
                  <c:v>106092</c:v>
                </c:pt>
                <c:pt idx="337">
                  <c:v>87075</c:v>
                </c:pt>
                <c:pt idx="338">
                  <c:v>91291</c:v>
                </c:pt>
                <c:pt idx="339">
                  <c:v>87213</c:v>
                </c:pt>
                <c:pt idx="340">
                  <c:v>66376</c:v>
                </c:pt>
                <c:pt idx="341">
                  <c:v>69099</c:v>
                </c:pt>
                <c:pt idx="342">
                  <c:v>87879</c:v>
                </c:pt>
                <c:pt idx="343">
                  <c:v>73465</c:v>
                </c:pt>
                <c:pt idx="344">
                  <c:v>56732</c:v>
                </c:pt>
                <c:pt idx="345">
                  <c:v>32987</c:v>
                </c:pt>
                <c:pt idx="346">
                  <c:v>91729</c:v>
                </c:pt>
                <c:pt idx="347">
                  <c:v>79248</c:v>
                </c:pt>
                <c:pt idx="348">
                  <c:v>69355</c:v>
                </c:pt>
                <c:pt idx="349">
                  <c:v>104380</c:v>
                </c:pt>
                <c:pt idx="350">
                  <c:v>80640</c:v>
                </c:pt>
                <c:pt idx="351">
                  <c:v>66068</c:v>
                </c:pt>
                <c:pt idx="352">
                  <c:v>67127</c:v>
                </c:pt>
                <c:pt idx="353">
                  <c:v>111085</c:v>
                </c:pt>
                <c:pt idx="354">
                  <c:v>71429</c:v>
                </c:pt>
                <c:pt idx="355">
                  <c:v>58484</c:v>
                </c:pt>
                <c:pt idx="356">
                  <c:v>57223</c:v>
                </c:pt>
                <c:pt idx="357">
                  <c:v>78661</c:v>
                </c:pt>
                <c:pt idx="358">
                  <c:v>57549</c:v>
                </c:pt>
                <c:pt idx="359">
                  <c:v>53529</c:v>
                </c:pt>
                <c:pt idx="360">
                  <c:v>50441</c:v>
                </c:pt>
                <c:pt idx="361">
                  <c:v>53108</c:v>
                </c:pt>
                <c:pt idx="362">
                  <c:v>55601</c:v>
                </c:pt>
                <c:pt idx="363">
                  <c:v>47012</c:v>
                </c:pt>
                <c:pt idx="364">
                  <c:v>20831</c:v>
                </c:pt>
              </c:numCache>
            </c:numRef>
          </c:val>
          <c:smooth val="0"/>
        </c:ser>
        <c:dLbls>
          <c:showLegendKey val="0"/>
          <c:showVal val="0"/>
          <c:showCatName val="0"/>
          <c:showSerName val="0"/>
          <c:showPercent val="0"/>
          <c:showBubbleSize val="0"/>
        </c:dLbls>
        <c:marker val="1"/>
        <c:smooth val="0"/>
        <c:axId val="164804480"/>
        <c:axId val="164806016"/>
      </c:lineChart>
      <c:dateAx>
        <c:axId val="164804480"/>
        <c:scaling>
          <c:orientation val="minMax"/>
        </c:scaling>
        <c:delete val="0"/>
        <c:axPos val="b"/>
        <c:numFmt formatCode="d/m/yyyy" sourceLinked="1"/>
        <c:majorTickMark val="out"/>
        <c:minorTickMark val="none"/>
        <c:tickLblPos val="nextTo"/>
        <c:txPr>
          <a:bodyPr/>
          <a:lstStyle/>
          <a:p>
            <a:pPr>
              <a:defRPr sz="1200" baseline="0"/>
            </a:pPr>
            <a:endParaRPr lang="nl-NL"/>
          </a:p>
        </c:txPr>
        <c:crossAx val="164806016"/>
        <c:crosses val="autoZero"/>
        <c:auto val="1"/>
        <c:lblOffset val="100"/>
        <c:baseTimeUnit val="days"/>
      </c:dateAx>
      <c:valAx>
        <c:axId val="164806016"/>
        <c:scaling>
          <c:orientation val="minMax"/>
        </c:scaling>
        <c:delete val="0"/>
        <c:axPos val="l"/>
        <c:majorGridlines/>
        <c:title>
          <c:tx>
            <c:rich>
              <a:bodyPr rot="-5400000" vert="horz"/>
              <a:lstStyle/>
              <a:p>
                <a:pPr>
                  <a:defRPr sz="1400" baseline="0"/>
                </a:pPr>
                <a:r>
                  <a:rPr lang="nl-NL" sz="1400" baseline="0" dirty="0" smtClean="0"/>
                  <a:t>Afvoer </a:t>
                </a:r>
                <a:r>
                  <a:rPr lang="nl-NL" sz="1400" baseline="0" dirty="0" err="1" smtClean="0"/>
                  <a:t>P.Hendrikpolder</a:t>
                </a:r>
                <a:r>
                  <a:rPr lang="nl-NL" sz="1400" baseline="0" dirty="0" smtClean="0"/>
                  <a:t> </a:t>
                </a:r>
                <a:r>
                  <a:rPr lang="nl-NL" sz="1400" baseline="0" dirty="0"/>
                  <a:t>(m3/dag)</a:t>
                </a:r>
              </a:p>
            </c:rich>
          </c:tx>
          <c:layout/>
          <c:overlay val="0"/>
        </c:title>
        <c:numFmt formatCode="General" sourceLinked="1"/>
        <c:majorTickMark val="out"/>
        <c:minorTickMark val="none"/>
        <c:tickLblPos val="nextTo"/>
        <c:txPr>
          <a:bodyPr/>
          <a:lstStyle/>
          <a:p>
            <a:pPr>
              <a:defRPr sz="1200" baseline="0"/>
            </a:pPr>
            <a:endParaRPr lang="nl-NL"/>
          </a:p>
        </c:txPr>
        <c:crossAx val="16480448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0.3646</cdr:x>
      <cdr:y>0.75799</cdr:y>
    </cdr:from>
    <cdr:to>
      <cdr:x>0.58717</cdr:x>
      <cdr:y>0.89621</cdr:y>
    </cdr:to>
    <cdr:sp macro="" textlink="">
      <cdr:nvSpPr>
        <cdr:cNvPr id="2" name="Ovaal 1"/>
        <cdr:cNvSpPr/>
      </cdr:nvSpPr>
      <cdr:spPr>
        <a:xfrm xmlns:a="http://schemas.openxmlformats.org/drawingml/2006/main">
          <a:off x="3240360" y="4392488"/>
          <a:ext cx="1978060" cy="80097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0ACCC-D9EB-4915-8EA2-88268EDD846B}" type="datetimeFigureOut">
              <a:rPr lang="nl-NL" smtClean="0"/>
              <a:t>15-4-2015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C9CC6-5186-4CB2-B7E2-278CD95E1C94}" type="slidenum">
              <a:rPr lang="nl-NL" smtClean="0"/>
              <a:t>‹nr.›</a:t>
            </a:fld>
            <a:endParaRPr lang="nl-NL"/>
          </a:p>
        </p:txBody>
      </p:sp>
    </p:spTree>
    <p:extLst>
      <p:ext uri="{BB962C8B-B14F-4D97-AF65-F5344CB8AC3E}">
        <p14:creationId xmlns:p14="http://schemas.microsoft.com/office/powerpoint/2010/main" val="64622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paarwater.com/pg-27227-7-75597/pagina/groningen_hornhuizen.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Ondanks de lichte toename van de zomerneerslag in scenario’s G</a:t>
            </a:r>
            <a:r>
              <a:rPr lang="nl-NL" baseline="-25000" dirty="0" smtClean="0"/>
              <a:t>L</a:t>
            </a:r>
            <a:r>
              <a:rPr lang="nl-NL" dirty="0" smtClean="0"/>
              <a:t> en W</a:t>
            </a:r>
            <a:r>
              <a:rPr lang="nl-NL" baseline="-25000" dirty="0" smtClean="0"/>
              <a:t>L</a:t>
            </a:r>
            <a:r>
              <a:rPr lang="nl-NL" baseline="0" dirty="0" smtClean="0"/>
              <a:t> is toch sprake van een toename van het verdampingsoverschot omdat ook de potentiele verdamping in de zomer toeneemt.</a:t>
            </a:r>
            <a:endParaRPr lang="nl-NL" baseline="0"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3</a:t>
            </a:fld>
            <a:endParaRPr lang="nl-NL"/>
          </a:p>
        </p:txBody>
      </p:sp>
    </p:spTree>
    <p:extLst>
      <p:ext uri="{BB962C8B-B14F-4D97-AF65-F5344CB8AC3E}">
        <p14:creationId xmlns:p14="http://schemas.microsoft.com/office/powerpoint/2010/main" val="104574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jargon van het KNMI heten ze clusterbuien. Ze vallen in de nazomer en in de herfst als het opgewarmde zeewater zich makkelijk laat verleiden tot een reisje. Het is net regen, zo'n bijna aaneengesloten pak van buien, maar de intensiteit is enorm. Omdat die buien zo topzwaar zijn, is de kuststrook het voornaamste doelwit. Het Westland, dat aaneengesloten landschap van glas waaronder bloemen en groente worden geteeld, ligt in de kuststrook.</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16</a:t>
            </a:fld>
            <a:endParaRPr lang="nl-NL"/>
          </a:p>
        </p:txBody>
      </p:sp>
    </p:spTree>
    <p:extLst>
      <p:ext uri="{BB962C8B-B14F-4D97-AF65-F5344CB8AC3E}">
        <p14:creationId xmlns:p14="http://schemas.microsoft.com/office/powerpoint/2010/main" val="408873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Tussen 1910 en 2013 nam jaarlijkse neerslag</a:t>
            </a:r>
            <a:r>
              <a:rPr lang="nl-NL" baseline="0" dirty="0" smtClean="0"/>
              <a:t> in NL toe met 26%. Tussen 1951 en 2013 toename 14%. Alle seizoenen behalve zomer zijn natter geworden. Wel valt regen in de zomer vaker geconcentreerd in </a:t>
            </a:r>
            <a:r>
              <a:rPr lang="nl-NL" baseline="0" dirty="0" err="1" smtClean="0"/>
              <a:t>zn</a:t>
            </a:r>
            <a:r>
              <a:rPr lang="nl-NL" baseline="0" dirty="0" smtClean="0"/>
              <a:t> clusterbuien, waardoor veel wateroverlast kan ontstaan</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17</a:t>
            </a:fld>
            <a:endParaRPr lang="nl-NL"/>
          </a:p>
        </p:txBody>
      </p:sp>
    </p:spTree>
    <p:extLst>
      <p:ext uri="{BB962C8B-B14F-4D97-AF65-F5344CB8AC3E}">
        <p14:creationId xmlns:p14="http://schemas.microsoft.com/office/powerpoint/2010/main" val="253979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Op 26 juni was het vliegveld Texel gesloten door een wolkbreuk met windhoos. Deze leidde lokaal tot overlast. De volgende dag viel op Texel veel regen, terwijl het vasteland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maar enkele mm neerslag te verwerken kreeg (afbeelding X). Dit is een typische zomersituatie, waarbij zich snel ontwikkelende buien lokaal veel neerslag geven in korte tijd</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18</a:t>
            </a:fld>
            <a:endParaRPr lang="nl-NL"/>
          </a:p>
        </p:txBody>
      </p:sp>
    </p:spTree>
    <p:extLst>
      <p:ext uri="{BB962C8B-B14F-4D97-AF65-F5344CB8AC3E}">
        <p14:creationId xmlns:p14="http://schemas.microsoft.com/office/powerpoint/2010/main" val="22312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Gemiddelde</a:t>
            </a:r>
            <a:r>
              <a:rPr lang="nl-NL" baseline="0" dirty="0" smtClean="0"/>
              <a:t> jaarbalans 2000-2010 voor </a:t>
            </a:r>
            <a:r>
              <a:rPr lang="nl-NL" baseline="0" dirty="0" err="1" smtClean="0"/>
              <a:t>Eijerland</a:t>
            </a:r>
            <a:r>
              <a:rPr lang="nl-NL" baseline="0" dirty="0" smtClean="0"/>
              <a:t>, Waal en Burg en </a:t>
            </a:r>
            <a:r>
              <a:rPr lang="nl-NL" baseline="0" dirty="0" err="1" smtClean="0"/>
              <a:t>gemeensch</a:t>
            </a:r>
            <a:r>
              <a:rPr lang="nl-NL" baseline="0" dirty="0" smtClean="0"/>
              <a:t>. Polders; Dilemma: afvoer naar Waddenzee in winterperiode zal toenemen (W+) terwijl dit water in de zomerperiode hard nodig is. Hoe gaan we hiermee om? -&gt; deltavisie</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20</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BC7FC82-AD9F-40E8-9407-050DB969D3B4}" type="slidenum">
              <a:rPr lang="nl-NL"/>
              <a:pPr/>
              <a:t>21</a:t>
            </a:fld>
            <a:endParaRPr lang="nl-NL"/>
          </a:p>
        </p:txBody>
      </p:sp>
      <p:sp>
        <p:nvSpPr>
          <p:cNvPr id="37891" name="Rectangle 2"/>
          <p:cNvSpPr>
            <a:spLocks noGrp="1" noRot="1" noChangeAspect="1" noChangeArrowheads="1" noTextEdit="1"/>
          </p:cNvSpPr>
          <p:nvPr>
            <p:ph type="sldImg"/>
          </p:nvPr>
        </p:nvSpPr>
        <p:spPr>
          <a:xfrm>
            <a:off x="1122363" y="711200"/>
            <a:ext cx="4541837" cy="3406775"/>
          </a:xfrm>
          <a:ln/>
        </p:spPr>
      </p:sp>
      <p:sp>
        <p:nvSpPr>
          <p:cNvPr id="37892" name="Rectangle 3"/>
          <p:cNvSpPr>
            <a:spLocks noGrp="1" noChangeArrowheads="1"/>
          </p:cNvSpPr>
          <p:nvPr>
            <p:ph type="body" idx="1"/>
          </p:nvPr>
        </p:nvSpPr>
        <p:spPr>
          <a:xfrm>
            <a:off x="946153" y="4332222"/>
            <a:ext cx="4970522" cy="4118919"/>
          </a:xfrm>
          <a:noFill/>
          <a:ln/>
        </p:spPr>
        <p:txBody>
          <a:bodyPr/>
          <a:lstStyle/>
          <a:p>
            <a:pPr eaLnBrk="1" hangingPunct="1"/>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Klimaatverandering:</a:t>
            </a:r>
            <a:r>
              <a:rPr lang="nl-NL" baseline="0" dirty="0" smtClean="0"/>
              <a:t> gemiddelden</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22</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Variatie droog en nat binnen huidig klimaat!</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24</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Zomerneerslag (juni, juli, augustus) Huidig: 2003 droogst 2011 natst 1981-2011</a:t>
            </a:r>
          </a:p>
          <a:p>
            <a:r>
              <a:rPr lang="nl-NL" dirty="0" smtClean="0"/>
              <a:t>G:</a:t>
            </a:r>
            <a:r>
              <a:rPr lang="nl-NL" baseline="0" dirty="0" smtClean="0"/>
              <a:t> +3%, G+: -10%, W: +6%, W+: -19%</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25</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Chloridevlak</a:t>
            </a:r>
            <a:r>
              <a:rPr lang="nl-NL" dirty="0" smtClean="0"/>
              <a:t>: nuttig voor in beeld brengen zoetwaterbel</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29</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Gemiddeld jaar: met name afname zoetwaterbellen</a:t>
            </a:r>
          </a:p>
          <a:p>
            <a:r>
              <a:rPr lang="nl-NL" dirty="0" smtClean="0"/>
              <a:t>Zeer</a:t>
            </a:r>
            <a:r>
              <a:rPr lang="nl-NL" baseline="0" dirty="0" smtClean="0"/>
              <a:t> droog jaar: dit is vergelijking met </a:t>
            </a:r>
            <a:r>
              <a:rPr lang="nl-NL" baseline="0" dirty="0" err="1" smtClean="0"/>
              <a:t>ref</a:t>
            </a:r>
            <a:r>
              <a:rPr lang="nl-NL" baseline="0" dirty="0" smtClean="0"/>
              <a:t> 2010, dus effect droog jaar </a:t>
            </a:r>
            <a:r>
              <a:rPr lang="nl-NL" baseline="0" dirty="0" err="1" smtClean="0"/>
              <a:t>tov</a:t>
            </a:r>
            <a:r>
              <a:rPr lang="nl-NL" baseline="0" dirty="0" smtClean="0"/>
              <a:t> gemiddeld binnen huidig klimaat</a:t>
            </a:r>
          </a:p>
          <a:p>
            <a:r>
              <a:rPr lang="nl-NL" baseline="0" dirty="0" smtClean="0"/>
              <a:t>Afname zeer droog </a:t>
            </a:r>
            <a:r>
              <a:rPr lang="nl-NL" baseline="0" dirty="0" err="1" smtClean="0"/>
              <a:t>tov</a:t>
            </a:r>
            <a:r>
              <a:rPr lang="nl-NL" baseline="0" dirty="0" smtClean="0"/>
              <a:t> gemiddeld in huidig klimaat veel groter dan verschil w+ met huidig voor gemiddeld jaar, maar ieder jaar een dergelijke verlaging is toch een groot effect en bepalend voor het waterbeheer</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Gemiddeld voor NL / De Bilt</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4</a:t>
            </a:fld>
            <a:endParaRPr lang="nl-NL"/>
          </a:p>
        </p:txBody>
      </p:sp>
    </p:spTree>
    <p:extLst>
      <p:ext uri="{BB962C8B-B14F-4D97-AF65-F5344CB8AC3E}">
        <p14:creationId xmlns:p14="http://schemas.microsoft.com/office/powerpoint/2010/main" val="3092533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Min en </a:t>
            </a:r>
            <a:r>
              <a:rPr lang="nl-NL" dirty="0" err="1" smtClean="0"/>
              <a:t>max</a:t>
            </a:r>
            <a:r>
              <a:rPr lang="nl-NL" dirty="0" smtClean="0"/>
              <a:t> periode 1977 – 2004/2007; metingen in oppervlaktewater</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31</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Periode 50 jaar doorgerekend</a:t>
            </a:r>
            <a:r>
              <a:rPr lang="nl-NL" baseline="0" dirty="0" smtClean="0"/>
              <a:t> om stabiele situatie te krijgen; bovenste modellaag, dikte afhankelijk van locatie. </a:t>
            </a:r>
          </a:p>
          <a:p>
            <a:r>
              <a:rPr lang="nl-NL" dirty="0" smtClean="0"/>
              <a:t>In praktijk</a:t>
            </a:r>
            <a:r>
              <a:rPr lang="nl-NL" baseline="0" dirty="0" smtClean="0"/>
              <a:t> zoete lens op brak tot zoute onderlaag, lens neemt af gedurende de zomer.</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32</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Effect langere drogere zomer en zeespiegelstijging 0,35</a:t>
            </a:r>
            <a:r>
              <a:rPr lang="nl-NL" baseline="0" dirty="0" smtClean="0"/>
              <a:t> m</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34</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Afname zoetwaterbel in W+, in </a:t>
            </a:r>
            <a:r>
              <a:rPr lang="nl-NL" dirty="0" err="1" smtClean="0"/>
              <a:t>peilgereguleerd</a:t>
            </a:r>
            <a:r>
              <a:rPr lang="nl-NL" dirty="0" smtClean="0"/>
              <a:t> gebied zal </a:t>
            </a:r>
            <a:r>
              <a:rPr lang="nl-NL" dirty="0" err="1" smtClean="0"/>
              <a:t>zoetwaterlens</a:t>
            </a:r>
            <a:r>
              <a:rPr lang="nl-NL" dirty="0" smtClean="0"/>
              <a:t> afnemen maar model</a:t>
            </a:r>
            <a:r>
              <a:rPr lang="nl-NL" baseline="0" dirty="0" smtClean="0"/>
              <a:t> te grof om deze stratificatie te berekenen;</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36</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Kans v voorkomen bepaalt het klimaat, daarom gemiddelde bepalend; jaarsom neerslag verandert niet veel in W+ maar verdeling over jaar wel</a:t>
            </a:r>
            <a:endParaRPr lang="nl-NL" dirty="0"/>
          </a:p>
        </p:txBody>
      </p:sp>
      <p:sp>
        <p:nvSpPr>
          <p:cNvPr id="4" name="Tijdelijke aanduiding voor dianummer 3"/>
          <p:cNvSpPr>
            <a:spLocks noGrp="1"/>
          </p:cNvSpPr>
          <p:nvPr>
            <p:ph type="sldNum" sz="quarter" idx="10"/>
          </p:nvPr>
        </p:nvSpPr>
        <p:spPr/>
        <p:txBody>
          <a:bodyPr/>
          <a:lstStyle/>
          <a:p>
            <a:fld id="{CC8F1F19-AF3B-4FF7-B3FC-64FD610EFB5C}" type="slidenum">
              <a:rPr lang="nl-NL" smtClean="0"/>
              <a:pPr/>
              <a:t>37</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Klimaatscenario’s geven geen aanwijzing dat de verschillen veranderen. Texel valt in regio met grootste neerslagtekort in NL. Dit in combinatie met beperkte zoetwatervoorraad maakt</a:t>
            </a:r>
            <a:r>
              <a:rPr lang="nl-NL" baseline="0" dirty="0" smtClean="0"/>
              <a:t> kwetsbaarder voor klimaatverandering</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5</a:t>
            </a:fld>
            <a:endParaRPr lang="nl-NL"/>
          </a:p>
        </p:txBody>
      </p:sp>
    </p:spTree>
    <p:extLst>
      <p:ext uri="{BB962C8B-B14F-4D97-AF65-F5344CB8AC3E}">
        <p14:creationId xmlns:p14="http://schemas.microsoft.com/office/powerpoint/2010/main" val="177435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Gecombineerde effect van zeespiegelstijging en toename</a:t>
            </a:r>
            <a:r>
              <a:rPr lang="nl-NL" baseline="0" dirty="0" smtClean="0"/>
              <a:t> neerslagtekort</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6</a:t>
            </a:fld>
            <a:endParaRPr lang="nl-NL"/>
          </a:p>
        </p:txBody>
      </p:sp>
    </p:spTree>
    <p:extLst>
      <p:ext uri="{BB962C8B-B14F-4D97-AF65-F5344CB8AC3E}">
        <p14:creationId xmlns:p14="http://schemas.microsoft.com/office/powerpoint/2010/main" val="47887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Kans op opbrengstderving speelt/ gaat spelen op locaties 2 en 3.</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7</a:t>
            </a:fld>
            <a:endParaRPr lang="nl-NL"/>
          </a:p>
        </p:txBody>
      </p:sp>
    </p:spTree>
    <p:extLst>
      <p:ext uri="{BB962C8B-B14F-4D97-AF65-F5344CB8AC3E}">
        <p14:creationId xmlns:p14="http://schemas.microsoft.com/office/powerpoint/2010/main" val="126298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8</a:t>
            </a:fld>
            <a:endParaRPr lang="nl-NL"/>
          </a:p>
        </p:txBody>
      </p:sp>
    </p:spTree>
    <p:extLst>
      <p:ext uri="{BB962C8B-B14F-4D97-AF65-F5344CB8AC3E}">
        <p14:creationId xmlns:p14="http://schemas.microsoft.com/office/powerpoint/2010/main" val="13330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Inzoomen op zoetwaterlens. Kansrijke strategie die veelal toepasbaar is met de bestaande middelen.</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9</a:t>
            </a:fld>
            <a:endParaRPr lang="nl-NL"/>
          </a:p>
        </p:txBody>
      </p:sp>
    </p:spTree>
    <p:extLst>
      <p:ext uri="{BB962C8B-B14F-4D97-AF65-F5344CB8AC3E}">
        <p14:creationId xmlns:p14="http://schemas.microsoft.com/office/powerpoint/2010/main" val="76674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Op zich klopt het wat je zegt. Wat wel heel belangrijk is, is dat je voor het beheer van de zoetwaterlens wel het oppervlaktewaterpeil moet kunnen verlagen als de situatie daar om vraagt. Anders krijg je natschade.</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hlinkClick r:id="rId3"/>
              </a:rPr>
              <a:t>http://www.spaarwater.com/pg-27227-7-75597/pagina/groningen_hornhuizen.html</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13</a:t>
            </a:fld>
            <a:endParaRPr lang="nl-NL"/>
          </a:p>
        </p:txBody>
      </p:sp>
    </p:spTree>
    <p:extLst>
      <p:ext uri="{BB962C8B-B14F-4D97-AF65-F5344CB8AC3E}">
        <p14:creationId xmlns:p14="http://schemas.microsoft.com/office/powerpoint/2010/main" val="213205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Peil moet snel kunnen worden verlaagd bij verwachte significante neerslag om natschade te voorkomen</a:t>
            </a:r>
            <a:endParaRPr lang="nl-NL" dirty="0"/>
          </a:p>
        </p:txBody>
      </p:sp>
      <p:sp>
        <p:nvSpPr>
          <p:cNvPr id="4" name="Tijdelijke aanduiding voor dianummer 3"/>
          <p:cNvSpPr>
            <a:spLocks noGrp="1"/>
          </p:cNvSpPr>
          <p:nvPr>
            <p:ph type="sldNum" sz="quarter" idx="10"/>
          </p:nvPr>
        </p:nvSpPr>
        <p:spPr/>
        <p:txBody>
          <a:bodyPr/>
          <a:lstStyle/>
          <a:p>
            <a:fld id="{0FBC9CC6-5186-4CB2-B7E2-278CD95E1C94}" type="slidenum">
              <a:rPr lang="nl-NL" smtClean="0"/>
              <a:t>14</a:t>
            </a:fld>
            <a:endParaRPr lang="nl-NL"/>
          </a:p>
        </p:txBody>
      </p:sp>
    </p:spTree>
    <p:extLst>
      <p:ext uri="{BB962C8B-B14F-4D97-AF65-F5344CB8AC3E}">
        <p14:creationId xmlns:p14="http://schemas.microsoft.com/office/powerpoint/2010/main" val="25446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1520" y="188640"/>
            <a:ext cx="8640960" cy="936103"/>
          </a:xfrm>
          <a:prstGeom prst="rect">
            <a:avLst/>
          </a:prstGeom>
        </p:spPr>
        <p:txBody>
          <a:bodyPr/>
          <a:lstStyle>
            <a:lvl1pPr>
              <a:defRPr baseline="0"/>
            </a:lvl1pPr>
          </a:lstStyle>
          <a:p>
            <a:r>
              <a:rPr lang="nl-NL" dirty="0" smtClean="0"/>
              <a:t>Klik hier om de titel te bewerken</a:t>
            </a:r>
            <a:endParaRPr lang="nl-NL" dirty="0"/>
          </a:p>
        </p:txBody>
      </p:sp>
      <p:sp>
        <p:nvSpPr>
          <p:cNvPr id="10" name="Tijdelijke aanduiding voor tekst 9"/>
          <p:cNvSpPr>
            <a:spLocks noGrp="1"/>
          </p:cNvSpPr>
          <p:nvPr>
            <p:ph type="body" sz="quarter" idx="13"/>
          </p:nvPr>
        </p:nvSpPr>
        <p:spPr>
          <a:xfrm>
            <a:off x="250825" y="1412875"/>
            <a:ext cx="8642350" cy="5256485"/>
          </a:xfrm>
        </p:spPr>
        <p:txBody>
          <a:bodyPr>
            <a:normAutofit/>
          </a:bodyPr>
          <a:lstStyle>
            <a:lvl1pPr>
              <a:defRPr sz="2400"/>
            </a:lvl1pPr>
            <a:lvl2pPr>
              <a:defRPr sz="2400"/>
            </a:lvl2pPr>
            <a:lvl3pPr>
              <a:defRPr sz="2400"/>
            </a:lvl3pPr>
            <a:lvl4pPr>
              <a:defRPr sz="2400"/>
            </a:lvl4pPr>
            <a:lvl5pP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cxnSp>
        <p:nvCxnSpPr>
          <p:cNvPr id="4" name="Rechte verbindingslijn 3"/>
          <p:cNvCxnSpPr/>
          <p:nvPr userDrawn="1"/>
        </p:nvCxnSpPr>
        <p:spPr bwMode="auto">
          <a:xfrm flipV="1">
            <a:off x="0" y="1268760"/>
            <a:ext cx="9144000" cy="0"/>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E15F075-A7CC-4538-B1C1-675A56C07259}" type="datetimeFigureOut">
              <a:rPr lang="nl-NL" smtClean="0"/>
              <a:pPr/>
              <a:t>15-4-2015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C61AB293-3D2A-461A-8E77-485956BBE5F6}" type="slidenum">
              <a:rPr lang="nl-NL" smtClean="0"/>
              <a:pPr/>
              <a:t>‹nr.›</a:t>
            </a:fld>
            <a:endParaRPr lang="nl-NL"/>
          </a:p>
        </p:txBody>
      </p:sp>
    </p:spTree>
    <p:extLst>
      <p:ext uri="{BB962C8B-B14F-4D97-AF65-F5344CB8AC3E}">
        <p14:creationId xmlns:p14="http://schemas.microsoft.com/office/powerpoint/2010/main" val="308753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84893" y="425224"/>
            <a:ext cx="8078107" cy="989919"/>
          </a:xfrm>
          <a:prstGeom prst="rect">
            <a:avLst/>
          </a:prstGeom>
        </p:spPr>
        <p:txBody>
          <a:bodyPr/>
          <a:lstStyle/>
          <a:p>
            <a:r>
              <a:rPr lang="nl-NL" smtClean="0"/>
              <a:t>Klik om de stijl te bewerken</a:t>
            </a:r>
            <a:endParaRPr lang="nl-NL"/>
          </a:p>
        </p:txBody>
      </p:sp>
    </p:spTree>
    <p:extLst>
      <p:ext uri="{BB962C8B-B14F-4D97-AF65-F5344CB8AC3E}">
        <p14:creationId xmlns:p14="http://schemas.microsoft.com/office/powerpoint/2010/main" val="866814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3E15F075-A7CC-4538-B1C1-675A56C07259}" type="datetimeFigureOut">
              <a:rPr lang="nl-NL" smtClean="0"/>
              <a:pPr/>
              <a:t>15-4-2015</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C61AB293-3D2A-461A-8E77-485956BBE5F6}" type="slidenum">
              <a:rPr lang="nl-NL" smtClean="0"/>
              <a:pPr/>
              <a:t>‹nr.›</a:t>
            </a:fld>
            <a:endParaRPr lang="nl-NL"/>
          </a:p>
        </p:txBody>
      </p:sp>
    </p:spTree>
    <p:extLst>
      <p:ext uri="{BB962C8B-B14F-4D97-AF65-F5344CB8AC3E}">
        <p14:creationId xmlns:p14="http://schemas.microsoft.com/office/powerpoint/2010/main" val="402997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0" name="Picture 20" descr="logo1_hhnk.gif                                                 00042ACFMACPAT                         ABA78158:"/>
          <p:cNvPicPr>
            <a:picLocks noChangeAspect="1" noChangeArrowheads="1"/>
          </p:cNvPicPr>
          <p:nvPr/>
        </p:nvPicPr>
        <p:blipFill>
          <a:blip r:embed="rId7" cstate="print"/>
          <a:srcRect/>
          <a:stretch>
            <a:fillRect/>
          </a:stretch>
        </p:blipFill>
        <p:spPr bwMode="auto">
          <a:xfrm>
            <a:off x="8028384" y="116632"/>
            <a:ext cx="720080" cy="9937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3" r:id="rId2"/>
    <p:sldLayoutId id="2147483655" r:id="rId3"/>
    <p:sldLayoutId id="2147483656" r:id="rId4"/>
    <p:sldLayoutId id="2147483657" r:id="rId5"/>
  </p:sldLayoutIdLst>
  <p:txStyles>
    <p:titleStyle>
      <a:lvl1pPr algn="l" defTabSz="914400"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WfWX-r-t-f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7.gif"/></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2"/>
          <p:cNvSpPr>
            <a:spLocks noGrp="1"/>
          </p:cNvSpPr>
          <p:nvPr>
            <p:ph type="ctrTitle"/>
          </p:nvPr>
        </p:nvSpPr>
        <p:spPr>
          <a:xfrm>
            <a:off x="2483768" y="1844824"/>
            <a:ext cx="6120680" cy="792088"/>
          </a:xfrm>
        </p:spPr>
        <p:txBody>
          <a:bodyPr>
            <a:normAutofit fontScale="90000"/>
          </a:bodyPr>
          <a:lstStyle/>
          <a:p>
            <a:r>
              <a:rPr lang="nl-NL" sz="3200" dirty="0" smtClean="0">
                <a:solidFill>
                  <a:schemeClr val="tx1">
                    <a:lumMod val="75000"/>
                    <a:lumOff val="25000"/>
                  </a:schemeClr>
                </a:solidFill>
              </a:rPr>
              <a:t>Invloed klimaatverandering op waterhuishouding Texel</a:t>
            </a:r>
            <a:endParaRPr lang="nl-NL" sz="3200" dirty="0">
              <a:solidFill>
                <a:schemeClr val="tx1">
                  <a:lumMod val="75000"/>
                  <a:lumOff val="25000"/>
                </a:schemeClr>
              </a:solidFill>
            </a:endParaRPr>
          </a:p>
        </p:txBody>
      </p:sp>
      <p:pic>
        <p:nvPicPr>
          <p:cNvPr id="4" name="Afbeelding 3" descr="Golf fc.png"/>
          <p:cNvPicPr>
            <a:picLocks noChangeAspect="1"/>
          </p:cNvPicPr>
          <p:nvPr/>
        </p:nvPicPr>
        <p:blipFill>
          <a:blip r:embed="rId2" cstate="print"/>
          <a:stretch>
            <a:fillRect/>
          </a:stretch>
        </p:blipFill>
        <p:spPr>
          <a:xfrm>
            <a:off x="0" y="3194208"/>
            <a:ext cx="9144000" cy="3663792"/>
          </a:xfrm>
          <a:prstGeom prst="rect">
            <a:avLst/>
          </a:prstGeom>
        </p:spPr>
      </p:pic>
      <p:pic>
        <p:nvPicPr>
          <p:cNvPr id="5" name="Afbeelding 4" descr="HHN logo.png"/>
          <p:cNvPicPr>
            <a:picLocks noChangeAspect="1"/>
          </p:cNvPicPr>
          <p:nvPr/>
        </p:nvPicPr>
        <p:blipFill>
          <a:blip r:embed="rId3" cstate="print"/>
          <a:stretch>
            <a:fillRect/>
          </a:stretch>
        </p:blipFill>
        <p:spPr>
          <a:xfrm>
            <a:off x="323528" y="260648"/>
            <a:ext cx="1511973" cy="2204864"/>
          </a:xfrm>
          <a:prstGeom prst="rect">
            <a:avLst/>
          </a:prstGeom>
        </p:spPr>
      </p:pic>
      <p:sp>
        <p:nvSpPr>
          <p:cNvPr id="2" name="Tekstvak 1"/>
          <p:cNvSpPr txBox="1"/>
          <p:nvPr/>
        </p:nvSpPr>
        <p:spPr>
          <a:xfrm>
            <a:off x="6732240" y="6165304"/>
            <a:ext cx="2411760" cy="646331"/>
          </a:xfrm>
          <a:prstGeom prst="rect">
            <a:avLst/>
          </a:prstGeom>
          <a:noFill/>
        </p:spPr>
        <p:txBody>
          <a:bodyPr wrap="square" rtlCol="0">
            <a:spAutoFit/>
          </a:bodyPr>
          <a:lstStyle/>
          <a:p>
            <a:r>
              <a:rPr lang="nl-NL" dirty="0" smtClean="0"/>
              <a:t>Marcel Boomgaard</a:t>
            </a:r>
          </a:p>
          <a:p>
            <a:r>
              <a:rPr lang="nl-NL" dirty="0" smtClean="0"/>
              <a:t>5 maart 2015</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Zoetwaterlens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De zoetwaterlens in theorie</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r>
              <a:rPr lang="nl-NL" dirty="0" smtClean="0"/>
              <a:t>De sloten bepalen voor een groot deel de vorming van de zoetwaterlens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8" t="27893" r="9137" b="11877"/>
          <a:stretch/>
        </p:blipFill>
        <p:spPr bwMode="auto">
          <a:xfrm>
            <a:off x="8793" y="1916832"/>
            <a:ext cx="9156481"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46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Zoetwaterlens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De zoetwaterlens kan ook worden gemeten</a:t>
            </a:r>
            <a:endParaRPr lang="nl-NL"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3" t="37686" r="1982" b="10497"/>
          <a:stretch/>
        </p:blipFill>
        <p:spPr bwMode="auto">
          <a:xfrm>
            <a:off x="3812" y="1844824"/>
            <a:ext cx="9140188" cy="300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396" t="20805" r="7155" b="43027"/>
          <a:stretch/>
        </p:blipFill>
        <p:spPr bwMode="auto">
          <a:xfrm>
            <a:off x="33810" y="4774463"/>
            <a:ext cx="8546246" cy="208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514917" y="3861048"/>
            <a:ext cx="1392787" cy="461665"/>
          </a:xfrm>
          <a:prstGeom prst="rect">
            <a:avLst/>
          </a:prstGeom>
          <a:solidFill>
            <a:schemeClr val="bg1"/>
          </a:solidFill>
        </p:spPr>
        <p:txBody>
          <a:bodyPr wrap="square" rtlCol="0">
            <a:spAutoFit/>
          </a:bodyPr>
          <a:lstStyle/>
          <a:p>
            <a:r>
              <a:rPr lang="nl-NL" sz="2400" b="1" dirty="0" smtClean="0"/>
              <a:t>April</a:t>
            </a:r>
            <a:endParaRPr lang="nl-NL" sz="2400" b="1" dirty="0"/>
          </a:p>
        </p:txBody>
      </p:sp>
      <p:sp>
        <p:nvSpPr>
          <p:cNvPr id="8" name="Tekstvak 7"/>
          <p:cNvSpPr txBox="1"/>
          <p:nvPr/>
        </p:nvSpPr>
        <p:spPr>
          <a:xfrm>
            <a:off x="546374" y="6196836"/>
            <a:ext cx="1793378" cy="461665"/>
          </a:xfrm>
          <a:prstGeom prst="rect">
            <a:avLst/>
          </a:prstGeom>
          <a:solidFill>
            <a:schemeClr val="bg1"/>
          </a:solidFill>
        </p:spPr>
        <p:txBody>
          <a:bodyPr wrap="square" rtlCol="0">
            <a:spAutoFit/>
          </a:bodyPr>
          <a:lstStyle/>
          <a:p>
            <a:r>
              <a:rPr lang="nl-NL" sz="2400" b="1" dirty="0" smtClean="0"/>
              <a:t>Oktober</a:t>
            </a:r>
            <a:endParaRPr lang="nl-NL" sz="2400" b="1" dirty="0"/>
          </a:p>
        </p:txBody>
      </p:sp>
    </p:spTree>
    <p:extLst>
      <p:ext uri="{BB962C8B-B14F-4D97-AF65-F5344CB8AC3E}">
        <p14:creationId xmlns:p14="http://schemas.microsoft.com/office/powerpoint/2010/main" val="67558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Zoetwaterlens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Metingen leren ons:</a:t>
            </a:r>
          </a:p>
          <a:p>
            <a:r>
              <a:rPr lang="nl-NL" dirty="0" smtClean="0"/>
              <a:t>Veldrainage is met name bepalend </a:t>
            </a:r>
            <a:r>
              <a:rPr lang="nl-NL" dirty="0"/>
              <a:t>voor stroming in perceel (en niet de sloot) </a:t>
            </a:r>
            <a:endParaRPr lang="nl-NL" dirty="0" smtClean="0"/>
          </a:p>
          <a:p>
            <a:r>
              <a:rPr lang="nl-NL" dirty="0" smtClean="0"/>
              <a:t>Voor het beschrijven/simuleren van de zoetwaterlens dienen de processen </a:t>
            </a:r>
            <a:r>
              <a:rPr lang="nl-NL" dirty="0"/>
              <a:t>in </a:t>
            </a:r>
            <a:r>
              <a:rPr lang="nl-NL" dirty="0" smtClean="0"/>
              <a:t>zowel de </a:t>
            </a:r>
            <a:r>
              <a:rPr lang="nl-NL" dirty="0"/>
              <a:t>onverzadigde </a:t>
            </a:r>
            <a:r>
              <a:rPr lang="nl-NL" dirty="0" smtClean="0"/>
              <a:t>zone als </a:t>
            </a:r>
            <a:r>
              <a:rPr lang="nl-NL" dirty="0"/>
              <a:t>de verzadigde </a:t>
            </a:r>
            <a:r>
              <a:rPr lang="nl-NL" dirty="0" smtClean="0"/>
              <a:t>zone te worden meegenomen.</a:t>
            </a:r>
            <a:endParaRPr lang="nl-NL" dirty="0"/>
          </a:p>
          <a:p>
            <a:endParaRPr lang="nl-NL" dirty="0"/>
          </a:p>
          <a:p>
            <a:endParaRPr lang="nl-NL" dirty="0"/>
          </a:p>
        </p:txBody>
      </p:sp>
    </p:spTree>
    <p:extLst>
      <p:ext uri="{BB962C8B-B14F-4D97-AF65-F5344CB8AC3E}">
        <p14:creationId xmlns:p14="http://schemas.microsoft.com/office/powerpoint/2010/main" val="146194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Diepere drainage</a:t>
            </a:r>
            <a:endParaRPr lang="nl-NL" dirty="0"/>
          </a:p>
        </p:txBody>
      </p:sp>
      <p:sp>
        <p:nvSpPr>
          <p:cNvPr id="3" name="Tijdelijke aanduiding voor tekst 2"/>
          <p:cNvSpPr>
            <a:spLocks noGrp="1"/>
          </p:cNvSpPr>
          <p:nvPr>
            <p:ph type="body" sz="quarter" idx="13"/>
          </p:nvPr>
        </p:nvSpPr>
        <p:spPr/>
        <p:txBody>
          <a:bodyPr>
            <a:normAutofit/>
          </a:bodyPr>
          <a:lstStyle/>
          <a:p>
            <a:endParaRPr lang="nl-NL" sz="900" u="sng" dirty="0" smtClean="0"/>
          </a:p>
          <a:p>
            <a:endParaRPr lang="nl-NL" sz="900" u="sng" dirty="0"/>
          </a:p>
          <a:p>
            <a:endParaRPr lang="nl-NL" sz="900" u="sng" dirty="0" smtClean="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pPr marL="0" indent="0">
              <a:buNone/>
            </a:pPr>
            <a:r>
              <a:rPr lang="nl-NL" sz="900" u="sng" dirty="0" smtClean="0"/>
              <a:t>http</a:t>
            </a:r>
            <a:r>
              <a:rPr lang="nl-NL" sz="900" u="sng" dirty="0"/>
              <a:t>://</a:t>
            </a:r>
            <a:r>
              <a:rPr lang="nl-NL" sz="900" u="sng" dirty="0" smtClean="0"/>
              <a:t>www.spaarwater.com/pg-27227-7-</a:t>
            </a:r>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endParaRPr lang="nl-NL" sz="900" u="sng" dirty="0"/>
          </a:p>
          <a:p>
            <a:endParaRPr lang="nl-NL" sz="900" u="sng" dirty="0" smtClean="0"/>
          </a:p>
          <a:p>
            <a:pPr marL="0" indent="0">
              <a:buNone/>
            </a:pPr>
            <a:r>
              <a:rPr lang="nl-NL" sz="900" u="sng" dirty="0">
                <a:hlinkClick r:id="rId3"/>
              </a:rPr>
              <a:t>http://youtu.be/WfWX-r-t-fU</a:t>
            </a:r>
            <a:endParaRPr lang="nl-NL" sz="900" dirty="0"/>
          </a:p>
          <a:p>
            <a:endParaRPr lang="nl-NL" sz="900" dirty="0"/>
          </a:p>
        </p:txBody>
      </p:sp>
      <p:pic>
        <p:nvPicPr>
          <p:cNvPr id="1026"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9167522" cy="494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036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Zoetwaterlens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Beheer zoetwaterlens met diepe </a:t>
            </a:r>
            <a:r>
              <a:rPr lang="nl-NL" dirty="0" err="1" smtClean="0"/>
              <a:t>peilgestuurde</a:t>
            </a:r>
            <a:r>
              <a:rPr lang="nl-NL" dirty="0" smtClean="0"/>
              <a:t> drainage</a:t>
            </a:r>
            <a:endParaRPr lang="nl-NL" dirty="0"/>
          </a:p>
        </p:txBody>
      </p:sp>
      <p:sp>
        <p:nvSpPr>
          <p:cNvPr id="6" name="Rechthoek 5"/>
          <p:cNvSpPr>
            <a:spLocks noChangeAspect="1"/>
          </p:cNvSpPr>
          <p:nvPr/>
        </p:nvSpPr>
        <p:spPr>
          <a:xfrm>
            <a:off x="467544" y="3212976"/>
            <a:ext cx="3675932" cy="1728192"/>
          </a:xfrm>
          <a:prstGeom prst="rect">
            <a:avLst/>
          </a:prstGeom>
          <a:gradFill>
            <a:gsLst>
              <a:gs pos="0">
                <a:srgbClr val="FFFF00"/>
              </a:gs>
              <a:gs pos="6000">
                <a:srgbClr val="FF7A00"/>
              </a:gs>
              <a:gs pos="12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a:spLocks noChangeAspect="1"/>
          </p:cNvSpPr>
          <p:nvPr/>
        </p:nvSpPr>
        <p:spPr>
          <a:xfrm>
            <a:off x="899592" y="2852936"/>
            <a:ext cx="3243884" cy="360040"/>
          </a:xfrm>
          <a:prstGeom prst="rect">
            <a:avLst/>
          </a:prstGeom>
          <a:gradFill>
            <a:gsLst>
              <a:gs pos="833">
                <a:schemeClr val="accent6">
                  <a:lumMod val="50000"/>
                </a:schemeClr>
              </a:gs>
              <a:gs pos="45000">
                <a:schemeClr val="tx2">
                  <a:lumMod val="75000"/>
                </a:schemeClr>
              </a:gs>
              <a:gs pos="57000">
                <a:schemeClr val="tx2"/>
              </a:gs>
              <a:gs pos="70000">
                <a:srgbClr val="00B0F0"/>
              </a:gs>
              <a:gs pos="100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rapezium 8"/>
          <p:cNvSpPr/>
          <p:nvPr/>
        </p:nvSpPr>
        <p:spPr>
          <a:xfrm rot="10800000">
            <a:off x="251519" y="2852936"/>
            <a:ext cx="864096" cy="172819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rapezium 9"/>
          <p:cNvSpPr/>
          <p:nvPr/>
        </p:nvSpPr>
        <p:spPr>
          <a:xfrm rot="10800000">
            <a:off x="387652" y="3861048"/>
            <a:ext cx="601200" cy="720080"/>
          </a:xfrm>
          <a:prstGeom prst="trapezoid">
            <a:avLst>
              <a:gd name="adj" fmla="val 146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1403648"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1835696"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2699792"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p:nvSpPr>
        <p:spPr>
          <a:xfrm>
            <a:off x="2267744"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p:nvSpPr>
        <p:spPr>
          <a:xfrm>
            <a:off x="3131840"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563888"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995936"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p:nvSpPr>
        <p:spPr>
          <a:xfrm>
            <a:off x="1408235" y="2420888"/>
            <a:ext cx="2227661" cy="369332"/>
          </a:xfrm>
          <a:prstGeom prst="rect">
            <a:avLst/>
          </a:prstGeom>
          <a:noFill/>
        </p:spPr>
        <p:txBody>
          <a:bodyPr wrap="none" rtlCol="0">
            <a:spAutoFit/>
          </a:bodyPr>
          <a:lstStyle/>
          <a:p>
            <a:r>
              <a:rPr lang="nl-NL" dirty="0" smtClean="0"/>
              <a:t>Ondiepe drainage</a:t>
            </a:r>
            <a:endParaRPr lang="nl-NL" dirty="0"/>
          </a:p>
        </p:txBody>
      </p:sp>
      <p:sp>
        <p:nvSpPr>
          <p:cNvPr id="21" name="Rechthoek 20"/>
          <p:cNvSpPr>
            <a:spLocks noChangeAspect="1"/>
          </p:cNvSpPr>
          <p:nvPr/>
        </p:nvSpPr>
        <p:spPr>
          <a:xfrm>
            <a:off x="4572000" y="4005064"/>
            <a:ext cx="3675932" cy="936104"/>
          </a:xfrm>
          <a:prstGeom prst="rect">
            <a:avLst/>
          </a:prstGeom>
          <a:gradFill>
            <a:gsLst>
              <a:gs pos="0">
                <a:srgbClr val="FFFF00"/>
              </a:gs>
              <a:gs pos="6000">
                <a:srgbClr val="FF7A00"/>
              </a:gs>
              <a:gs pos="12000">
                <a:srgbClr val="FF0300"/>
              </a:gs>
              <a:gs pos="100000">
                <a:srgbClr val="4D0808"/>
              </a:gs>
            </a:gsLst>
            <a:lin ang="5400000" scaled="0"/>
          </a:gra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a:spLocks noChangeAspect="1"/>
          </p:cNvSpPr>
          <p:nvPr/>
        </p:nvSpPr>
        <p:spPr>
          <a:xfrm>
            <a:off x="5004048" y="2852936"/>
            <a:ext cx="3243884" cy="1152128"/>
          </a:xfrm>
          <a:prstGeom prst="rect">
            <a:avLst/>
          </a:prstGeom>
          <a:gradFill>
            <a:gsLst>
              <a:gs pos="18000">
                <a:srgbClr val="183962"/>
              </a:gs>
              <a:gs pos="0">
                <a:schemeClr val="accent6">
                  <a:lumMod val="50000"/>
                </a:schemeClr>
              </a:gs>
              <a:gs pos="64000">
                <a:schemeClr val="tx2"/>
              </a:gs>
              <a:gs pos="88000">
                <a:srgbClr val="00B0F0"/>
              </a:gs>
              <a:gs pos="100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rapezium 22"/>
          <p:cNvSpPr/>
          <p:nvPr/>
        </p:nvSpPr>
        <p:spPr>
          <a:xfrm rot="10800000">
            <a:off x="4355975" y="2852936"/>
            <a:ext cx="864096" cy="172819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pezium 23"/>
          <p:cNvSpPr/>
          <p:nvPr/>
        </p:nvSpPr>
        <p:spPr>
          <a:xfrm rot="10800000">
            <a:off x="4412316" y="3284984"/>
            <a:ext cx="756000" cy="1296144"/>
          </a:xfrm>
          <a:prstGeom prst="trapezoid">
            <a:avLst>
              <a:gd name="adj" fmla="val 1997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5508104"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p:cNvSpPr/>
          <p:nvPr/>
        </p:nvSpPr>
        <p:spPr>
          <a:xfrm>
            <a:off x="5940152"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6804248"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p:cNvSpPr/>
          <p:nvPr/>
        </p:nvSpPr>
        <p:spPr>
          <a:xfrm>
            <a:off x="6372200"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p:cNvSpPr/>
          <p:nvPr/>
        </p:nvSpPr>
        <p:spPr>
          <a:xfrm>
            <a:off x="7236296"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al 29"/>
          <p:cNvSpPr/>
          <p:nvPr/>
        </p:nvSpPr>
        <p:spPr>
          <a:xfrm>
            <a:off x="7668344"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al 30"/>
          <p:cNvSpPr/>
          <p:nvPr/>
        </p:nvSpPr>
        <p:spPr>
          <a:xfrm>
            <a:off x="8100392"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5512691" y="2420888"/>
            <a:ext cx="1934312" cy="369332"/>
          </a:xfrm>
          <a:prstGeom prst="rect">
            <a:avLst/>
          </a:prstGeom>
          <a:noFill/>
        </p:spPr>
        <p:txBody>
          <a:bodyPr wrap="none" rtlCol="0">
            <a:spAutoFit/>
          </a:bodyPr>
          <a:lstStyle/>
          <a:p>
            <a:r>
              <a:rPr lang="nl-NL" dirty="0" smtClean="0"/>
              <a:t>Diepe drainage</a:t>
            </a:r>
            <a:endParaRPr lang="nl-NL" dirty="0"/>
          </a:p>
        </p:txBody>
      </p:sp>
      <p:sp>
        <p:nvSpPr>
          <p:cNvPr id="33" name="Tekstvak 32"/>
          <p:cNvSpPr txBox="1"/>
          <p:nvPr/>
        </p:nvSpPr>
        <p:spPr>
          <a:xfrm>
            <a:off x="2192775" y="5373216"/>
            <a:ext cx="6411673" cy="923330"/>
          </a:xfrm>
          <a:prstGeom prst="rect">
            <a:avLst/>
          </a:prstGeom>
          <a:noFill/>
        </p:spPr>
        <p:txBody>
          <a:bodyPr wrap="square" rtlCol="0">
            <a:spAutoFit/>
          </a:bodyPr>
          <a:lstStyle/>
          <a:p>
            <a:pPr marL="342900" indent="-342900">
              <a:buFont typeface="+mj-lt"/>
              <a:buAutoNum type="arabicPeriod"/>
            </a:pPr>
            <a:r>
              <a:rPr lang="nl-NL" dirty="0" smtClean="0"/>
              <a:t>Opzetten peil voorkomt afstroming zoetwaterlens</a:t>
            </a:r>
          </a:p>
          <a:p>
            <a:pPr marL="342900" indent="-342900">
              <a:buFont typeface="+mj-lt"/>
              <a:buAutoNum type="arabicPeriod"/>
            </a:pPr>
            <a:r>
              <a:rPr lang="nl-NL" dirty="0" smtClean="0"/>
              <a:t>Opzetten tot net onder grondwaterstand zodat kwel via drains tot afvoer komt</a:t>
            </a:r>
            <a:endParaRPr lang="nl-NL" dirty="0"/>
          </a:p>
        </p:txBody>
      </p:sp>
      <p:cxnSp>
        <p:nvCxnSpPr>
          <p:cNvPr id="35" name="Rechte verbindingslijn met pijl 34"/>
          <p:cNvCxnSpPr/>
          <p:nvPr/>
        </p:nvCxnSpPr>
        <p:spPr>
          <a:xfrm flipV="1">
            <a:off x="4355974" y="3501008"/>
            <a:ext cx="434341" cy="17281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Boog 37"/>
          <p:cNvSpPr/>
          <p:nvPr/>
        </p:nvSpPr>
        <p:spPr>
          <a:xfrm>
            <a:off x="4095323" y="3987811"/>
            <a:ext cx="2340259" cy="1656185"/>
          </a:xfrm>
          <a:prstGeom prst="arc">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Boog 38"/>
          <p:cNvSpPr/>
          <p:nvPr/>
        </p:nvSpPr>
        <p:spPr>
          <a:xfrm>
            <a:off x="5234698" y="3961934"/>
            <a:ext cx="2743415" cy="1584176"/>
          </a:xfrm>
          <a:prstGeom prst="arc">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0" name="Boog 39"/>
          <p:cNvSpPr/>
          <p:nvPr/>
        </p:nvSpPr>
        <p:spPr>
          <a:xfrm>
            <a:off x="683568" y="3171436"/>
            <a:ext cx="1078044" cy="2160242"/>
          </a:xfrm>
          <a:prstGeom prst="arc">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1" name="Boog 40"/>
          <p:cNvSpPr/>
          <p:nvPr/>
        </p:nvSpPr>
        <p:spPr>
          <a:xfrm>
            <a:off x="2339752" y="3157179"/>
            <a:ext cx="1155683" cy="2232249"/>
          </a:xfrm>
          <a:prstGeom prst="arc">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2" name="Tekstvak 41"/>
          <p:cNvSpPr txBox="1"/>
          <p:nvPr/>
        </p:nvSpPr>
        <p:spPr>
          <a:xfrm>
            <a:off x="1831289" y="4273303"/>
            <a:ext cx="1460336" cy="369332"/>
          </a:xfrm>
          <a:prstGeom prst="rect">
            <a:avLst/>
          </a:prstGeom>
          <a:noFill/>
        </p:spPr>
        <p:txBody>
          <a:bodyPr wrap="none" rtlCol="0">
            <a:spAutoFit/>
          </a:bodyPr>
          <a:lstStyle/>
          <a:p>
            <a:r>
              <a:rPr lang="nl-NL" dirty="0" smtClean="0"/>
              <a:t>Zoute kwel</a:t>
            </a:r>
            <a:endParaRPr lang="nl-NL" dirty="0"/>
          </a:p>
        </p:txBody>
      </p:sp>
      <p:sp>
        <p:nvSpPr>
          <p:cNvPr id="44" name="Boog 43"/>
          <p:cNvSpPr/>
          <p:nvPr/>
        </p:nvSpPr>
        <p:spPr>
          <a:xfrm rot="5400000">
            <a:off x="6347465" y="2405056"/>
            <a:ext cx="517880" cy="2592288"/>
          </a:xfrm>
          <a:prstGeom prst="arc">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5" name="Boog 44"/>
          <p:cNvSpPr/>
          <p:nvPr/>
        </p:nvSpPr>
        <p:spPr>
          <a:xfrm rot="5400000">
            <a:off x="5004898" y="2567578"/>
            <a:ext cx="517880" cy="2326984"/>
          </a:xfrm>
          <a:prstGeom prst="arc">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49332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Zoetwaterlens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Additioneel voordeel: Met diepe drainage wordt zoutschade voorkomen</a:t>
            </a:r>
            <a:endParaRPr lang="nl-NL" dirty="0"/>
          </a:p>
        </p:txBody>
      </p:sp>
      <p:sp>
        <p:nvSpPr>
          <p:cNvPr id="18" name="Rechthoek 17"/>
          <p:cNvSpPr>
            <a:spLocks noChangeAspect="1"/>
          </p:cNvSpPr>
          <p:nvPr/>
        </p:nvSpPr>
        <p:spPr>
          <a:xfrm>
            <a:off x="467544" y="3140968"/>
            <a:ext cx="3675932" cy="1800200"/>
          </a:xfrm>
          <a:prstGeom prst="rect">
            <a:avLst/>
          </a:prstGeom>
          <a:gradFill>
            <a:gsLst>
              <a:gs pos="0">
                <a:srgbClr val="FF7A00"/>
              </a:gs>
              <a:gs pos="12000">
                <a:srgbClr val="FF0300"/>
              </a:gs>
              <a:gs pos="100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a:spLocks noChangeAspect="1"/>
          </p:cNvSpPr>
          <p:nvPr/>
        </p:nvSpPr>
        <p:spPr>
          <a:xfrm>
            <a:off x="899592" y="2852936"/>
            <a:ext cx="3243884" cy="288032"/>
          </a:xfrm>
          <a:prstGeom prst="rect">
            <a:avLst/>
          </a:prstGeom>
          <a:gradFill>
            <a:gsLst>
              <a:gs pos="63000">
                <a:srgbClr val="FFFF00"/>
              </a:gs>
              <a:gs pos="833">
                <a:schemeClr val="accent6">
                  <a:lumMod val="50000"/>
                </a:schemeClr>
              </a:gs>
              <a:gs pos="100000">
                <a:srgbClr val="FA8D1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rapezium 19"/>
          <p:cNvSpPr/>
          <p:nvPr/>
        </p:nvSpPr>
        <p:spPr>
          <a:xfrm rot="10800000">
            <a:off x="251519" y="2852936"/>
            <a:ext cx="864096" cy="172819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1403648"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p:cNvSpPr/>
          <p:nvPr/>
        </p:nvSpPr>
        <p:spPr>
          <a:xfrm>
            <a:off x="1835696"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p:cNvSpPr/>
          <p:nvPr/>
        </p:nvSpPr>
        <p:spPr>
          <a:xfrm>
            <a:off x="2699792"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2267744"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p:cNvSpPr/>
          <p:nvPr/>
        </p:nvSpPr>
        <p:spPr>
          <a:xfrm>
            <a:off x="3131840"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3563888"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p:cNvSpPr/>
          <p:nvPr/>
        </p:nvSpPr>
        <p:spPr>
          <a:xfrm>
            <a:off x="3995936" y="3140968"/>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1408235" y="2420888"/>
            <a:ext cx="2227661" cy="369332"/>
          </a:xfrm>
          <a:prstGeom prst="rect">
            <a:avLst/>
          </a:prstGeom>
          <a:noFill/>
        </p:spPr>
        <p:txBody>
          <a:bodyPr wrap="none" rtlCol="0">
            <a:spAutoFit/>
          </a:bodyPr>
          <a:lstStyle/>
          <a:p>
            <a:r>
              <a:rPr lang="nl-NL" dirty="0" smtClean="0"/>
              <a:t>Ondiepe drainage</a:t>
            </a:r>
            <a:endParaRPr lang="nl-NL" dirty="0"/>
          </a:p>
        </p:txBody>
      </p:sp>
      <p:sp>
        <p:nvSpPr>
          <p:cNvPr id="30" name="Rechthoek 29"/>
          <p:cNvSpPr>
            <a:spLocks noChangeAspect="1"/>
          </p:cNvSpPr>
          <p:nvPr/>
        </p:nvSpPr>
        <p:spPr>
          <a:xfrm>
            <a:off x="4572000" y="3861048"/>
            <a:ext cx="3675932" cy="1080120"/>
          </a:xfrm>
          <a:prstGeom prst="rect">
            <a:avLst/>
          </a:prstGeom>
          <a:gradFill>
            <a:gsLst>
              <a:gs pos="0">
                <a:srgbClr val="FF7A00"/>
              </a:gs>
              <a:gs pos="12000">
                <a:srgbClr val="FF0300"/>
              </a:gs>
              <a:gs pos="100000">
                <a:srgbClr val="4D0808"/>
              </a:gs>
            </a:gsLst>
            <a:lin ang="5400000" scaled="0"/>
          </a:gra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p:cNvSpPr>
            <a:spLocks noChangeAspect="1"/>
          </p:cNvSpPr>
          <p:nvPr/>
        </p:nvSpPr>
        <p:spPr>
          <a:xfrm>
            <a:off x="5004048" y="2852936"/>
            <a:ext cx="3243884" cy="1008112"/>
          </a:xfrm>
          <a:prstGeom prst="rect">
            <a:avLst/>
          </a:prstGeom>
          <a:gradFill>
            <a:gsLst>
              <a:gs pos="73000">
                <a:schemeClr val="accent6">
                  <a:lumMod val="50000"/>
                </a:schemeClr>
              </a:gs>
              <a:gs pos="87000">
                <a:srgbClr val="FFFF00"/>
              </a:gs>
              <a:gs pos="100000">
                <a:srgbClr val="FA8D1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rapezium 31"/>
          <p:cNvSpPr/>
          <p:nvPr/>
        </p:nvSpPr>
        <p:spPr>
          <a:xfrm rot="10800000">
            <a:off x="4355975" y="2852936"/>
            <a:ext cx="864096" cy="172819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rapezium 32"/>
          <p:cNvSpPr/>
          <p:nvPr/>
        </p:nvSpPr>
        <p:spPr>
          <a:xfrm rot="10800000">
            <a:off x="4528870" y="4221088"/>
            <a:ext cx="527308" cy="360040"/>
          </a:xfrm>
          <a:prstGeom prst="trapezoid">
            <a:avLst>
              <a:gd name="adj" fmla="val 1278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p:cNvSpPr/>
          <p:nvPr/>
        </p:nvSpPr>
        <p:spPr>
          <a:xfrm>
            <a:off x="5508104"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al 34"/>
          <p:cNvSpPr/>
          <p:nvPr/>
        </p:nvSpPr>
        <p:spPr>
          <a:xfrm>
            <a:off x="5940152"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al 35"/>
          <p:cNvSpPr/>
          <p:nvPr/>
        </p:nvSpPr>
        <p:spPr>
          <a:xfrm>
            <a:off x="6804248"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al 36"/>
          <p:cNvSpPr/>
          <p:nvPr/>
        </p:nvSpPr>
        <p:spPr>
          <a:xfrm>
            <a:off x="6372200"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al 37"/>
          <p:cNvSpPr/>
          <p:nvPr/>
        </p:nvSpPr>
        <p:spPr>
          <a:xfrm>
            <a:off x="7236296"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al 38"/>
          <p:cNvSpPr/>
          <p:nvPr/>
        </p:nvSpPr>
        <p:spPr>
          <a:xfrm>
            <a:off x="7668344"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Ovaal 39"/>
          <p:cNvSpPr/>
          <p:nvPr/>
        </p:nvSpPr>
        <p:spPr>
          <a:xfrm>
            <a:off x="8100392" y="3933056"/>
            <a:ext cx="72008" cy="7200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5512691" y="2420888"/>
            <a:ext cx="1934312" cy="369332"/>
          </a:xfrm>
          <a:prstGeom prst="rect">
            <a:avLst/>
          </a:prstGeom>
          <a:noFill/>
        </p:spPr>
        <p:txBody>
          <a:bodyPr wrap="none" rtlCol="0">
            <a:spAutoFit/>
          </a:bodyPr>
          <a:lstStyle/>
          <a:p>
            <a:r>
              <a:rPr lang="nl-NL" dirty="0" smtClean="0"/>
              <a:t>Diepe drainage</a:t>
            </a:r>
            <a:endParaRPr lang="nl-NL" dirty="0"/>
          </a:p>
        </p:txBody>
      </p:sp>
      <p:sp>
        <p:nvSpPr>
          <p:cNvPr id="45" name="Tekstvak 44"/>
          <p:cNvSpPr txBox="1"/>
          <p:nvPr/>
        </p:nvSpPr>
        <p:spPr>
          <a:xfrm>
            <a:off x="1584741" y="3349324"/>
            <a:ext cx="2276585" cy="923330"/>
          </a:xfrm>
          <a:prstGeom prst="rect">
            <a:avLst/>
          </a:prstGeom>
          <a:noFill/>
        </p:spPr>
        <p:txBody>
          <a:bodyPr wrap="none" rtlCol="0">
            <a:spAutoFit/>
          </a:bodyPr>
          <a:lstStyle/>
          <a:p>
            <a:pPr algn="ctr"/>
            <a:r>
              <a:rPr lang="nl-NL" dirty="0" smtClean="0"/>
              <a:t>Capillaire stijging </a:t>
            </a:r>
          </a:p>
          <a:p>
            <a:pPr algn="ctr"/>
            <a:r>
              <a:rPr lang="nl-NL" dirty="0" smtClean="0"/>
              <a:t>zoute kwel  </a:t>
            </a:r>
          </a:p>
          <a:p>
            <a:pPr algn="ctr"/>
            <a:r>
              <a:rPr lang="nl-NL" dirty="0" smtClean="0"/>
              <a:t>tot in wortelzone</a:t>
            </a:r>
            <a:endParaRPr lang="nl-NL" dirty="0"/>
          </a:p>
        </p:txBody>
      </p:sp>
      <p:cxnSp>
        <p:nvCxnSpPr>
          <p:cNvPr id="47" name="Rechte verbindingslijn met pijl 46"/>
          <p:cNvCxnSpPr/>
          <p:nvPr/>
        </p:nvCxnSpPr>
        <p:spPr>
          <a:xfrm flipV="1">
            <a:off x="1674428" y="3005578"/>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094850" y="2999952"/>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flipV="1">
            <a:off x="2515646" y="3005578"/>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flipV="1">
            <a:off x="2936068" y="2999952"/>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p:nvPr/>
        </p:nvCxnSpPr>
        <p:spPr>
          <a:xfrm flipV="1">
            <a:off x="3393994" y="3002578"/>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p:nvPr/>
        </p:nvCxnSpPr>
        <p:spPr>
          <a:xfrm flipV="1">
            <a:off x="3814416" y="2996952"/>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5129312" y="3988960"/>
            <a:ext cx="3132348" cy="923330"/>
          </a:xfrm>
          <a:prstGeom prst="rect">
            <a:avLst/>
          </a:prstGeom>
          <a:noFill/>
        </p:spPr>
        <p:txBody>
          <a:bodyPr wrap="square" rtlCol="0">
            <a:spAutoFit/>
          </a:bodyPr>
          <a:lstStyle/>
          <a:p>
            <a:pPr algn="ctr"/>
            <a:r>
              <a:rPr lang="nl-NL" dirty="0" smtClean="0"/>
              <a:t>Zoute kwel bereikt wortelzone niet. </a:t>
            </a:r>
          </a:p>
          <a:p>
            <a:pPr algn="ctr"/>
            <a:r>
              <a:rPr lang="nl-NL" dirty="0" smtClean="0"/>
              <a:t>Alleen droogteschade.</a:t>
            </a:r>
            <a:endParaRPr lang="nl-NL" dirty="0"/>
          </a:p>
        </p:txBody>
      </p:sp>
      <p:cxnSp>
        <p:nvCxnSpPr>
          <p:cNvPr id="54" name="Rechte verbindingslijn met pijl 53"/>
          <p:cNvCxnSpPr/>
          <p:nvPr/>
        </p:nvCxnSpPr>
        <p:spPr>
          <a:xfrm flipV="1">
            <a:off x="5767981" y="3759929"/>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flipV="1">
            <a:off x="6188403" y="3754303"/>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p:cNvCxnSpPr/>
          <p:nvPr/>
        </p:nvCxnSpPr>
        <p:spPr>
          <a:xfrm flipV="1">
            <a:off x="6609199" y="3759929"/>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p:cNvCxnSpPr/>
          <p:nvPr/>
        </p:nvCxnSpPr>
        <p:spPr>
          <a:xfrm flipV="1">
            <a:off x="7029621" y="3754303"/>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flipV="1">
            <a:off x="7487547" y="3756929"/>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p:nvPr/>
        </p:nvCxnSpPr>
        <p:spPr>
          <a:xfrm flipV="1">
            <a:off x="7907969" y="3751303"/>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rapezium 71"/>
          <p:cNvSpPr/>
          <p:nvPr/>
        </p:nvSpPr>
        <p:spPr>
          <a:xfrm rot="10800000">
            <a:off x="424597" y="4221089"/>
            <a:ext cx="527308" cy="360040"/>
          </a:xfrm>
          <a:prstGeom prst="trapezoid">
            <a:avLst>
              <a:gd name="adj" fmla="val 1278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585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Risico’s</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smtClean="0"/>
              <a:t>Opzetten peilen in voorjaar en zomer vergroot risico’s op wateroverlast en natschade. </a:t>
            </a:r>
          </a:p>
          <a:p>
            <a:pPr marL="0" indent="0">
              <a:buNone/>
            </a:pPr>
            <a:endParaRPr lang="nl-NL" dirty="0"/>
          </a:p>
          <a:p>
            <a:pPr marL="0" indent="0">
              <a:buNone/>
            </a:pPr>
            <a:r>
              <a:rPr lang="nl-NL" dirty="0" smtClean="0"/>
              <a:t>KNMI’14: bij de “warme” scenario’s tot 22% meer neerslag bij zomerse hevige buien en max </a:t>
            </a:r>
            <a:r>
              <a:rPr lang="nl-NL" dirty="0" err="1" smtClean="0"/>
              <a:t>uurneerslag</a:t>
            </a:r>
            <a:r>
              <a:rPr lang="nl-NL" dirty="0" smtClean="0"/>
              <a:t> tot 25% meer. </a:t>
            </a:r>
            <a:endParaRPr lang="nl-NL" dirty="0"/>
          </a:p>
          <a:p>
            <a:pPr marL="0" indent="0">
              <a:buNone/>
            </a:pPr>
            <a:r>
              <a:rPr lang="nl-NL" dirty="0" smtClean="0"/>
              <a:t> </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24891"/>
            <a:ext cx="3672408" cy="275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798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Neerslag in Noorderkwartier</a:t>
            </a:r>
            <a:endParaRPr lang="nl-NL" dirty="0"/>
          </a:p>
        </p:txBody>
      </p:sp>
      <p:sp>
        <p:nvSpPr>
          <p:cNvPr id="3" name="Tijdelijke aanduiding voor tekst 2"/>
          <p:cNvSpPr>
            <a:spLocks noGrp="1"/>
          </p:cNvSpPr>
          <p:nvPr>
            <p:ph type="body" sz="quarter" idx="13"/>
          </p:nvPr>
        </p:nvSpPr>
        <p:spPr/>
        <p:txBody>
          <a:bodyPr/>
          <a:lstStyle/>
          <a:p>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 y="1556792"/>
            <a:ext cx="91527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61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Tijdelijke aanduiding voor tekst 2"/>
          <p:cNvSpPr>
            <a:spLocks noGrp="1"/>
          </p:cNvSpPr>
          <p:nvPr>
            <p:ph type="body" sz="quarter" idx="13"/>
          </p:nvPr>
        </p:nvSpPr>
        <p:spPr/>
        <p:txBody>
          <a:bodyPr/>
          <a:lstStyle/>
          <a:p>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0"/>
            <a:ext cx="4200525"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40768"/>
            <a:ext cx="3888432" cy="292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383240"/>
            <a:ext cx="3145993" cy="23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90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Toenemen risico op natschade met 3Di</a:t>
            </a:r>
            <a:endParaRPr lang="nl-NL" dirty="0"/>
          </a:p>
        </p:txBody>
      </p:sp>
      <p:sp>
        <p:nvSpPr>
          <p:cNvPr id="3" name="Tijdelijke aanduiding voor tekst 2"/>
          <p:cNvSpPr>
            <a:spLocks noGrp="1"/>
          </p:cNvSpPr>
          <p:nvPr>
            <p:ph type="body" sz="quarter" idx="13"/>
          </p:nvPr>
        </p:nvSpPr>
        <p:spPr/>
        <p:txBody>
          <a:bodyPr/>
          <a:lstStyle/>
          <a:p>
            <a:r>
              <a:rPr lang="nl-NL" dirty="0" smtClean="0"/>
              <a:t>P.M. 3Di scenario </a:t>
            </a:r>
            <a:r>
              <a:rPr lang="nl-NL" dirty="0" err="1" smtClean="0"/>
              <a:t>Nelen</a:t>
            </a:r>
            <a:r>
              <a:rPr lang="nl-NL" dirty="0" smtClean="0"/>
              <a:t> &amp; Schuurmans</a:t>
            </a:r>
            <a:endParaRPr lang="nl-NL" dirty="0"/>
          </a:p>
        </p:txBody>
      </p:sp>
    </p:spTree>
    <p:extLst>
      <p:ext uri="{BB962C8B-B14F-4D97-AF65-F5344CB8AC3E}">
        <p14:creationId xmlns:p14="http://schemas.microsoft.com/office/powerpoint/2010/main" val="413484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Klimaatverandering</a:t>
            </a:r>
            <a:endParaRPr lang="nl-NL" dirty="0"/>
          </a:p>
        </p:txBody>
      </p:sp>
      <p:sp>
        <p:nvSpPr>
          <p:cNvPr id="3" name="Tijdelijke aanduiding voor tekst 2"/>
          <p:cNvSpPr>
            <a:spLocks noGrp="1"/>
          </p:cNvSpPr>
          <p:nvPr>
            <p:ph type="body" sz="quarter" idx="13"/>
          </p:nvPr>
        </p:nvSpPr>
        <p:spPr/>
        <p:txBody>
          <a:bodyPr>
            <a:normAutofit/>
          </a:bodyPr>
          <a:lstStyle/>
          <a:p>
            <a:pPr marL="0" indent="0">
              <a:buNone/>
            </a:pPr>
            <a:r>
              <a:rPr lang="nl-NL" dirty="0" smtClean="0"/>
              <a:t>KNMI’14-klimaatscenario’s (2050):</a:t>
            </a:r>
          </a:p>
          <a:p>
            <a:r>
              <a:rPr lang="nl-NL" sz="2000" b="1" dirty="0" smtClean="0">
                <a:solidFill>
                  <a:srgbClr val="92D050"/>
                </a:solidFill>
              </a:rPr>
              <a:t>G</a:t>
            </a:r>
            <a:r>
              <a:rPr lang="nl-NL" sz="2000" b="1" baseline="-25000" dirty="0" smtClean="0">
                <a:solidFill>
                  <a:srgbClr val="92D050"/>
                </a:solidFill>
              </a:rPr>
              <a:t>L</a:t>
            </a:r>
            <a:r>
              <a:rPr lang="nl-NL" sz="2000" dirty="0" smtClean="0">
                <a:solidFill>
                  <a:srgbClr val="92D050"/>
                </a:solidFill>
              </a:rPr>
              <a:t>: T+1,0</a:t>
            </a:r>
            <a:r>
              <a:rPr lang="nl-NL" sz="2000" dirty="0" smtClean="0">
                <a:solidFill>
                  <a:srgbClr val="92D050"/>
                </a:solidFill>
                <a:latin typeface="Times New Roman"/>
                <a:cs typeface="Times New Roman"/>
              </a:rPr>
              <a:t>°C</a:t>
            </a:r>
            <a:endParaRPr lang="nl-NL" sz="2000" baseline="-25000" dirty="0" smtClean="0">
              <a:solidFill>
                <a:srgbClr val="92D050"/>
              </a:solidFill>
            </a:endParaRPr>
          </a:p>
          <a:p>
            <a:r>
              <a:rPr lang="nl-NL" sz="2000" b="1" dirty="0" smtClean="0">
                <a:solidFill>
                  <a:srgbClr val="FFCC00"/>
                </a:solidFill>
              </a:rPr>
              <a:t>G</a:t>
            </a:r>
            <a:r>
              <a:rPr lang="nl-NL" sz="2000" b="1" baseline="-25000" dirty="0" smtClean="0">
                <a:solidFill>
                  <a:srgbClr val="FFCC00"/>
                </a:solidFill>
              </a:rPr>
              <a:t>H</a:t>
            </a:r>
            <a:r>
              <a:rPr lang="nl-NL" sz="2000" dirty="0" smtClean="0">
                <a:solidFill>
                  <a:srgbClr val="FFCC00"/>
                </a:solidFill>
              </a:rPr>
              <a:t>: T+1,5</a:t>
            </a:r>
            <a:r>
              <a:rPr lang="nl-NL" sz="2000" dirty="0" smtClean="0">
                <a:solidFill>
                  <a:srgbClr val="FFCC00"/>
                </a:solidFill>
                <a:latin typeface="Times New Roman"/>
                <a:cs typeface="Times New Roman"/>
              </a:rPr>
              <a:t>°C</a:t>
            </a:r>
            <a:endParaRPr lang="nl-NL" sz="2000" b="1" dirty="0" smtClean="0">
              <a:solidFill>
                <a:srgbClr val="FFCC00"/>
              </a:solidFill>
            </a:endParaRPr>
          </a:p>
          <a:p>
            <a:r>
              <a:rPr lang="nl-NL" sz="2000" b="1" dirty="0" smtClean="0">
                <a:solidFill>
                  <a:srgbClr val="7030A0"/>
                </a:solidFill>
              </a:rPr>
              <a:t>W</a:t>
            </a:r>
            <a:r>
              <a:rPr lang="nl-NL" sz="2000" b="1" baseline="-25000" dirty="0" smtClean="0">
                <a:solidFill>
                  <a:srgbClr val="7030A0"/>
                </a:solidFill>
              </a:rPr>
              <a:t>L</a:t>
            </a:r>
            <a:r>
              <a:rPr lang="nl-NL" sz="2000" dirty="0" smtClean="0">
                <a:solidFill>
                  <a:srgbClr val="7030A0"/>
                </a:solidFill>
              </a:rPr>
              <a:t>: T+2,0</a:t>
            </a:r>
            <a:r>
              <a:rPr lang="nl-NL" sz="2000" dirty="0" smtClean="0">
                <a:solidFill>
                  <a:srgbClr val="7030A0"/>
                </a:solidFill>
                <a:latin typeface="Times New Roman"/>
                <a:cs typeface="Times New Roman"/>
              </a:rPr>
              <a:t>°C</a:t>
            </a:r>
            <a:endParaRPr lang="nl-NL" sz="2000" dirty="0" smtClean="0">
              <a:solidFill>
                <a:srgbClr val="7030A0"/>
              </a:solidFill>
            </a:endParaRPr>
          </a:p>
          <a:p>
            <a:r>
              <a:rPr lang="nl-NL" sz="2000" b="1" dirty="0" smtClean="0">
                <a:solidFill>
                  <a:srgbClr val="CC0066"/>
                </a:solidFill>
              </a:rPr>
              <a:t>W</a:t>
            </a:r>
            <a:r>
              <a:rPr lang="nl-NL" sz="2000" b="1" baseline="-25000" dirty="0" smtClean="0">
                <a:solidFill>
                  <a:srgbClr val="CC0066"/>
                </a:solidFill>
              </a:rPr>
              <a:t>H</a:t>
            </a:r>
            <a:r>
              <a:rPr lang="nl-NL" sz="2000" dirty="0" smtClean="0">
                <a:solidFill>
                  <a:srgbClr val="CC0066"/>
                </a:solidFill>
              </a:rPr>
              <a:t>: T+2,3</a:t>
            </a:r>
            <a:r>
              <a:rPr lang="nl-NL" sz="2000" dirty="0" smtClean="0">
                <a:solidFill>
                  <a:srgbClr val="CC0066"/>
                </a:solidFill>
                <a:latin typeface="Times New Roman"/>
                <a:cs typeface="Times New Roman"/>
              </a:rPr>
              <a:t>°C</a:t>
            </a:r>
            <a:endParaRPr lang="nl-NL" sz="2000" b="1" dirty="0" smtClean="0">
              <a:solidFill>
                <a:srgbClr val="CC0066"/>
              </a:solidFill>
            </a:endParaRPr>
          </a:p>
          <a:p>
            <a:pPr marL="0" indent="0">
              <a:buNone/>
            </a:pPr>
            <a:r>
              <a:rPr lang="nl-NL" sz="2000" dirty="0" err="1" smtClean="0"/>
              <a:t>tov</a:t>
            </a:r>
            <a:r>
              <a:rPr lang="nl-NL" sz="2000" dirty="0" smtClean="0"/>
              <a:t> 1981-2010</a:t>
            </a:r>
          </a:p>
          <a:p>
            <a:pPr marL="0" indent="0">
              <a:buNone/>
            </a:pPr>
            <a:endParaRPr lang="nl-NL" sz="2000" dirty="0"/>
          </a:p>
          <a:p>
            <a:pPr marL="0" indent="0">
              <a:buNone/>
            </a:pPr>
            <a:r>
              <a:rPr lang="nl-NL" dirty="0" smtClean="0"/>
              <a:t>KNMI’06-klimaatscenario’s (2050):</a:t>
            </a:r>
          </a:p>
          <a:p>
            <a:r>
              <a:rPr lang="nl-NL" sz="2000" b="1" dirty="0" smtClean="0">
                <a:solidFill>
                  <a:srgbClr val="92D050"/>
                </a:solidFill>
              </a:rPr>
              <a:t>G</a:t>
            </a:r>
            <a:r>
              <a:rPr lang="nl-NL" sz="2000" dirty="0" smtClean="0">
                <a:solidFill>
                  <a:srgbClr val="92D050"/>
                </a:solidFill>
              </a:rPr>
              <a:t>: T+0,7</a:t>
            </a:r>
            <a:r>
              <a:rPr lang="nl-NL" sz="2000" dirty="0" smtClean="0">
                <a:solidFill>
                  <a:srgbClr val="92D050"/>
                </a:solidFill>
                <a:latin typeface="Times New Roman"/>
                <a:cs typeface="Times New Roman"/>
              </a:rPr>
              <a:t>°C</a:t>
            </a:r>
            <a:endParaRPr lang="nl-NL" sz="2000" baseline="-25000" dirty="0">
              <a:solidFill>
                <a:srgbClr val="92D050"/>
              </a:solidFill>
            </a:endParaRPr>
          </a:p>
          <a:p>
            <a:r>
              <a:rPr lang="nl-NL" sz="2000" b="1" dirty="0" smtClean="0">
                <a:solidFill>
                  <a:srgbClr val="FFCC00"/>
                </a:solidFill>
              </a:rPr>
              <a:t>G</a:t>
            </a:r>
            <a:r>
              <a:rPr lang="nl-NL" sz="2000" b="1" baseline="30000" dirty="0" smtClean="0">
                <a:solidFill>
                  <a:srgbClr val="FFCC00"/>
                </a:solidFill>
              </a:rPr>
              <a:t>+</a:t>
            </a:r>
            <a:r>
              <a:rPr lang="nl-NL" sz="2000" dirty="0" smtClean="0">
                <a:solidFill>
                  <a:srgbClr val="FFCC00"/>
                </a:solidFill>
              </a:rPr>
              <a:t>: T+1,0</a:t>
            </a:r>
            <a:r>
              <a:rPr lang="nl-NL" sz="2000" dirty="0" smtClean="0">
                <a:solidFill>
                  <a:srgbClr val="FFCC00"/>
                </a:solidFill>
                <a:latin typeface="Times New Roman"/>
                <a:cs typeface="Times New Roman"/>
              </a:rPr>
              <a:t>°C</a:t>
            </a:r>
            <a:endParaRPr lang="nl-NL" sz="2000" b="1" dirty="0">
              <a:solidFill>
                <a:srgbClr val="FFCC00"/>
              </a:solidFill>
            </a:endParaRPr>
          </a:p>
          <a:p>
            <a:r>
              <a:rPr lang="nl-NL" sz="2000" b="1" dirty="0" smtClean="0">
                <a:solidFill>
                  <a:srgbClr val="7030A0"/>
                </a:solidFill>
              </a:rPr>
              <a:t>W</a:t>
            </a:r>
            <a:r>
              <a:rPr lang="nl-NL" sz="2000" dirty="0" smtClean="0">
                <a:solidFill>
                  <a:srgbClr val="7030A0"/>
                </a:solidFill>
              </a:rPr>
              <a:t>: T+1,6</a:t>
            </a:r>
            <a:r>
              <a:rPr lang="nl-NL" sz="2000" dirty="0" smtClean="0">
                <a:solidFill>
                  <a:srgbClr val="7030A0"/>
                </a:solidFill>
                <a:latin typeface="Times New Roman"/>
                <a:cs typeface="Times New Roman"/>
              </a:rPr>
              <a:t>°C</a:t>
            </a:r>
            <a:endParaRPr lang="nl-NL" sz="2000" dirty="0" smtClean="0">
              <a:solidFill>
                <a:srgbClr val="7030A0"/>
              </a:solidFill>
            </a:endParaRPr>
          </a:p>
          <a:p>
            <a:r>
              <a:rPr lang="nl-NL" sz="2000" b="1" dirty="0" smtClean="0">
                <a:solidFill>
                  <a:srgbClr val="CC0066"/>
                </a:solidFill>
              </a:rPr>
              <a:t>W</a:t>
            </a:r>
            <a:r>
              <a:rPr lang="nl-NL" sz="2000" b="1" baseline="30000" dirty="0" smtClean="0">
                <a:solidFill>
                  <a:srgbClr val="CC0066"/>
                </a:solidFill>
              </a:rPr>
              <a:t>+</a:t>
            </a:r>
            <a:r>
              <a:rPr lang="nl-NL" sz="2000" dirty="0" smtClean="0">
                <a:solidFill>
                  <a:srgbClr val="CC0066"/>
                </a:solidFill>
              </a:rPr>
              <a:t>: </a:t>
            </a:r>
            <a:r>
              <a:rPr lang="nl-NL" sz="2000" dirty="0">
                <a:solidFill>
                  <a:srgbClr val="CC0066"/>
                </a:solidFill>
              </a:rPr>
              <a:t>T+2,4</a:t>
            </a:r>
            <a:r>
              <a:rPr lang="nl-NL" sz="2000" dirty="0">
                <a:solidFill>
                  <a:srgbClr val="CC0066"/>
                </a:solidFill>
                <a:latin typeface="Times New Roman"/>
                <a:cs typeface="Times New Roman"/>
              </a:rPr>
              <a:t>°C</a:t>
            </a:r>
          </a:p>
          <a:p>
            <a:pPr marL="0" indent="0">
              <a:buNone/>
            </a:pPr>
            <a:r>
              <a:rPr lang="nl-NL" sz="2000" dirty="0" err="1" smtClean="0"/>
              <a:t>tov</a:t>
            </a:r>
            <a:r>
              <a:rPr lang="nl-NL" sz="2000" dirty="0" smtClean="0"/>
              <a:t> 1981-2010</a:t>
            </a:r>
            <a:endParaRPr lang="nl-NL" sz="2000"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24128" y="1320153"/>
            <a:ext cx="2664296" cy="27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3283" t="36037" r="42913" b="26948"/>
          <a:stretch/>
        </p:blipFill>
        <p:spPr bwMode="auto">
          <a:xfrm>
            <a:off x="5220072" y="4462712"/>
            <a:ext cx="3816424" cy="235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ep 7"/>
          <p:cNvGrpSpPr/>
          <p:nvPr/>
        </p:nvGrpSpPr>
        <p:grpSpPr>
          <a:xfrm>
            <a:off x="35102" y="1240272"/>
            <a:ext cx="9139593" cy="5565231"/>
            <a:chOff x="8625" y="1320153"/>
            <a:chExt cx="9139593" cy="5565231"/>
          </a:xfrm>
        </p:grpSpPr>
        <p:sp>
          <p:nvSpPr>
            <p:cNvPr id="7" name="Rechthoek 6"/>
            <p:cNvSpPr/>
            <p:nvPr/>
          </p:nvSpPr>
          <p:spPr>
            <a:xfrm>
              <a:off x="8625" y="1320153"/>
              <a:ext cx="9139593" cy="4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 y="1679898"/>
              <a:ext cx="9139593" cy="520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ep 5"/>
          <p:cNvGrpSpPr/>
          <p:nvPr/>
        </p:nvGrpSpPr>
        <p:grpSpPr>
          <a:xfrm>
            <a:off x="985248" y="2105559"/>
            <a:ext cx="6971128" cy="1224000"/>
            <a:chOff x="985248" y="2105559"/>
            <a:chExt cx="6984000" cy="1224000"/>
          </a:xfrm>
        </p:grpSpPr>
        <p:sp>
          <p:nvSpPr>
            <p:cNvPr id="5" name="Afgeronde rechthoek 4"/>
            <p:cNvSpPr/>
            <p:nvPr/>
          </p:nvSpPr>
          <p:spPr>
            <a:xfrm>
              <a:off x="985248" y="2105559"/>
              <a:ext cx="6984000" cy="1224000"/>
            </a:xfrm>
            <a:prstGeom prst="roundRect">
              <a:avLst/>
            </a:prstGeom>
            <a:solidFill>
              <a:schemeClr val="bg1"/>
            </a:solid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1014428" y="2160008"/>
              <a:ext cx="6925640" cy="1169551"/>
            </a:xfrm>
            <a:prstGeom prst="rect">
              <a:avLst/>
            </a:prstGeom>
            <a:solidFill>
              <a:schemeClr val="bg1"/>
            </a:solidFill>
            <a:ln>
              <a:solidFill>
                <a:schemeClr val="accent1"/>
              </a:solidFill>
            </a:ln>
            <a:effectLst>
              <a:softEdge rad="635000"/>
            </a:effectLst>
          </p:spPr>
          <p:txBody>
            <a:bodyPr wrap="square" rtlCol="0">
              <a:spAutoFit/>
            </a:bodyPr>
            <a:lstStyle/>
            <a:p>
              <a:r>
                <a:rPr lang="nl-NL" sz="2000" dirty="0" smtClean="0"/>
                <a:t>Waarnemingen:</a:t>
              </a:r>
            </a:p>
            <a:p>
              <a:r>
                <a:rPr lang="nl-NL" sz="2000" dirty="0" smtClean="0"/>
                <a:t>In de periode 1951-2013 is de langjarig gemiddelde temperatuur in De Bilt met 1,4 graden gestegen. </a:t>
              </a:r>
            </a:p>
            <a:p>
              <a:r>
                <a:rPr lang="nl-NL" sz="1000" dirty="0" smtClean="0"/>
                <a:t>Bron</a:t>
              </a:r>
              <a:r>
                <a:rPr lang="nl-NL" sz="1000" dirty="0"/>
                <a:t>: http://www.klimaatscenarios.nl/images/KNMI14_brochure.pdf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ek 2"/>
          <p:cNvGraphicFramePr/>
          <p:nvPr/>
        </p:nvGraphicFramePr>
        <p:xfrm>
          <a:off x="179512" y="692695"/>
          <a:ext cx="8640960" cy="5188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74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p:cNvPicPr>
            <a:picLocks noChangeAspect="1" noChangeArrowheads="1"/>
          </p:cNvPicPr>
          <p:nvPr/>
        </p:nvPicPr>
        <p:blipFill>
          <a:blip r:embed="rId3" cstate="print"/>
          <a:srcRect/>
          <a:stretch>
            <a:fillRect/>
          </a:stretch>
        </p:blipFill>
        <p:spPr bwMode="auto">
          <a:xfrm>
            <a:off x="0" y="1011464"/>
            <a:ext cx="9144000" cy="5846536"/>
          </a:xfrm>
          <a:prstGeom prst="rect">
            <a:avLst/>
          </a:prstGeom>
          <a:solidFill>
            <a:schemeClr val="accent1">
              <a:alpha val="0"/>
            </a:schemeClr>
          </a:solidFill>
          <a:ln w="9525">
            <a:noFill/>
            <a:miter lim="800000"/>
            <a:headEnd/>
            <a:tailEnd/>
          </a:ln>
        </p:spPr>
      </p:pic>
      <p:pic>
        <p:nvPicPr>
          <p:cNvPr id="12291" name="Picture 1027"/>
          <p:cNvPicPr>
            <a:picLocks noChangeAspect="1" noChangeArrowheads="1"/>
          </p:cNvPicPr>
          <p:nvPr/>
        </p:nvPicPr>
        <p:blipFill>
          <a:blip r:embed="rId4" cstate="print"/>
          <a:srcRect/>
          <a:stretch>
            <a:fillRect/>
          </a:stretch>
        </p:blipFill>
        <p:spPr bwMode="auto">
          <a:xfrm>
            <a:off x="0" y="4613956"/>
            <a:ext cx="9242652" cy="2244044"/>
          </a:xfrm>
          <a:prstGeom prst="rect">
            <a:avLst/>
          </a:prstGeom>
          <a:noFill/>
          <a:ln w="9525">
            <a:noFill/>
            <a:miter lim="800000"/>
            <a:headEnd/>
            <a:tailEnd/>
          </a:ln>
        </p:spPr>
      </p:pic>
      <p:sp>
        <p:nvSpPr>
          <p:cNvPr id="12293" name="Text Box 1030"/>
          <p:cNvSpPr txBox="1">
            <a:spLocks noChangeArrowheads="1"/>
          </p:cNvSpPr>
          <p:nvPr/>
        </p:nvSpPr>
        <p:spPr bwMode="auto">
          <a:xfrm>
            <a:off x="6158367" y="5950858"/>
            <a:ext cx="2721429" cy="615553"/>
          </a:xfrm>
          <a:prstGeom prst="rect">
            <a:avLst/>
          </a:prstGeom>
          <a:noFill/>
          <a:ln w="9525">
            <a:noFill/>
            <a:miter lim="800000"/>
            <a:headEnd/>
            <a:tailEnd/>
          </a:ln>
        </p:spPr>
        <p:txBody>
          <a:bodyPr lIns="0" tIns="0" rIns="0" bIns="0">
            <a:spAutoFit/>
          </a:bodyPr>
          <a:lstStyle/>
          <a:p>
            <a:pPr algn="r" defTabSz="913727" eaLnBrk="0" fontAlgn="base" hangingPunct="0">
              <a:spcBef>
                <a:spcPct val="0"/>
              </a:spcBef>
              <a:spcAft>
                <a:spcPct val="0"/>
              </a:spcAft>
            </a:pPr>
            <a:r>
              <a:rPr lang="nl-NL" sz="2000" b="1" dirty="0" smtClean="0">
                <a:solidFill>
                  <a:srgbClr val="0087C7"/>
                </a:solidFill>
                <a:latin typeface="Verdana" pitchFamily="34" charset="0"/>
              </a:rPr>
              <a:t>31 mei 2012</a:t>
            </a:r>
          </a:p>
          <a:p>
            <a:pPr algn="r" defTabSz="913727" eaLnBrk="0" fontAlgn="base" hangingPunct="0">
              <a:spcBef>
                <a:spcPct val="0"/>
              </a:spcBef>
              <a:spcAft>
                <a:spcPct val="0"/>
              </a:spcAft>
            </a:pPr>
            <a:r>
              <a:rPr lang="en-US" sz="2000" b="1" dirty="0" smtClean="0">
                <a:solidFill>
                  <a:srgbClr val="0087C7"/>
                </a:solidFill>
                <a:latin typeface="Verdana" pitchFamily="34" charset="0"/>
              </a:rPr>
              <a:t>Marcel Boomgaard</a:t>
            </a:r>
            <a:endParaRPr lang="nl-NL" sz="2000" b="1" dirty="0" smtClean="0">
              <a:solidFill>
                <a:srgbClr val="0087C7"/>
              </a:solidFill>
              <a:latin typeface="Verdana" pitchFamily="34" charset="0"/>
            </a:endParaRPr>
          </a:p>
        </p:txBody>
      </p:sp>
      <p:sp>
        <p:nvSpPr>
          <p:cNvPr id="12294" name="Rectangle 1031"/>
          <p:cNvSpPr>
            <a:spLocks noChangeArrowheads="1"/>
          </p:cNvSpPr>
          <p:nvPr/>
        </p:nvSpPr>
        <p:spPr bwMode="auto">
          <a:xfrm>
            <a:off x="571472" y="714356"/>
            <a:ext cx="7358114" cy="1415143"/>
          </a:xfrm>
          <a:prstGeom prst="rect">
            <a:avLst/>
          </a:prstGeom>
          <a:noFill/>
          <a:ln w="9525">
            <a:noFill/>
            <a:miter lim="800000"/>
            <a:headEnd/>
            <a:tailEnd/>
          </a:ln>
        </p:spPr>
        <p:txBody>
          <a:bodyPr lIns="0" tIns="0" rIns="0" bIns="0"/>
          <a:lstStyle/>
          <a:p>
            <a:pPr defTabSz="913727" fontAlgn="base">
              <a:spcBef>
                <a:spcPct val="0"/>
              </a:spcBef>
              <a:spcAft>
                <a:spcPct val="0"/>
              </a:spcAft>
            </a:pPr>
            <a:r>
              <a:rPr lang="nl-NL" sz="3600" b="1" dirty="0" smtClean="0"/>
              <a:t> Klimaatscenario’s voor Texel</a:t>
            </a:r>
            <a:r>
              <a:rPr lang="nl-NL" sz="3400" b="1" dirty="0" smtClean="0">
                <a:solidFill>
                  <a:srgbClr val="000000"/>
                </a:solidFill>
                <a:latin typeface="Verdana" pitchFamily="34" charset="0"/>
              </a:rPr>
              <a:t/>
            </a:r>
            <a:br>
              <a:rPr lang="nl-NL" sz="3400" b="1" dirty="0" smtClean="0">
                <a:solidFill>
                  <a:srgbClr val="000000"/>
                </a:solidFill>
                <a:latin typeface="Verdana" pitchFamily="34" charset="0"/>
              </a:rPr>
            </a:br>
            <a:r>
              <a:rPr lang="nl-NL" sz="3400" b="1" dirty="0" smtClean="0">
                <a:solidFill>
                  <a:srgbClr val="000000"/>
                </a:solidFill>
                <a:latin typeface="Verdana" pitchFamily="34" charset="0"/>
              </a:rPr>
              <a:t/>
            </a:r>
            <a:br>
              <a:rPr lang="nl-NL" sz="3400" b="1" dirty="0" smtClean="0">
                <a:solidFill>
                  <a:srgbClr val="000000"/>
                </a:solidFill>
                <a:latin typeface="Verdana" pitchFamily="34" charset="0"/>
              </a:rPr>
            </a:br>
            <a:r>
              <a:rPr lang="nl-NL" sz="2000" dirty="0" smtClean="0"/>
              <a:t> Gevolgen van klimaatverandering volgens de KNMI klimaatscenario’s voor 2050 </a:t>
            </a:r>
            <a:r>
              <a:rPr lang="nl-NL" sz="3200" b="1" dirty="0" smtClean="0">
                <a:solidFill>
                  <a:srgbClr val="000000"/>
                </a:solidFill>
                <a:latin typeface="Verdana" pitchFamily="34" charset="0"/>
              </a:rPr>
              <a:t/>
            </a:r>
            <a:br>
              <a:rPr lang="nl-NL" sz="3200" b="1" dirty="0" smtClean="0">
                <a:solidFill>
                  <a:srgbClr val="000000"/>
                </a:solidFill>
                <a:latin typeface="Verdana" pitchFamily="34" charset="0"/>
              </a:rPr>
            </a:br>
            <a:endParaRPr lang="nl-NL" sz="3200" b="1" dirty="0" smtClean="0">
              <a:solidFill>
                <a:srgbClr val="000000"/>
              </a:solidFill>
              <a:latin typeface="Verdana" pitchFamily="34" charset="0"/>
            </a:endParaRPr>
          </a:p>
        </p:txBody>
      </p:sp>
    </p:spTree>
    <p:extLst>
      <p:ext uri="{BB962C8B-B14F-4D97-AF65-F5344CB8AC3E}">
        <p14:creationId xmlns:p14="http://schemas.microsoft.com/office/powerpoint/2010/main" val="13277785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Picture 2" descr="http://knmi.nl/klimaatscenarios/knmi06/samenvatting/images/1_n_w451.jpg"/>
          <p:cNvPicPr>
            <a:picLocks noGrp="1" noChangeAspect="1" noChangeArrowheads="1"/>
          </p:cNvPicPr>
          <p:nvPr>
            <p:ph idx="1"/>
          </p:nvPr>
        </p:nvPicPr>
        <p:blipFill>
          <a:blip r:embed="rId3" cstate="print"/>
          <a:srcRect/>
          <a:stretch>
            <a:fillRect/>
          </a:stretch>
        </p:blipFill>
        <p:spPr bwMode="auto">
          <a:xfrm>
            <a:off x="1714480" y="1071546"/>
            <a:ext cx="6643734" cy="3712241"/>
          </a:xfrm>
          <a:prstGeom prst="rect">
            <a:avLst/>
          </a:prstGeom>
          <a:noFill/>
        </p:spPr>
      </p:pic>
      <p:sp>
        <p:nvSpPr>
          <p:cNvPr id="4" name="Tekstvak 3"/>
          <p:cNvSpPr txBox="1"/>
          <p:nvPr/>
        </p:nvSpPr>
        <p:spPr>
          <a:xfrm>
            <a:off x="285720" y="5214950"/>
            <a:ext cx="3571900" cy="461665"/>
          </a:xfrm>
          <a:prstGeom prst="rect">
            <a:avLst/>
          </a:prstGeom>
          <a:noFill/>
        </p:spPr>
        <p:txBody>
          <a:bodyPr wrap="square" rtlCol="0">
            <a:spAutoFit/>
          </a:bodyPr>
          <a:lstStyle/>
          <a:p>
            <a:r>
              <a:rPr lang="nl-NL" sz="2400" dirty="0" smtClean="0"/>
              <a:t>Stijging zeespiegel</a:t>
            </a:r>
          </a:p>
        </p:txBody>
      </p:sp>
      <p:sp>
        <p:nvSpPr>
          <p:cNvPr id="7" name="Tekstvak 6"/>
          <p:cNvSpPr txBox="1"/>
          <p:nvPr/>
        </p:nvSpPr>
        <p:spPr>
          <a:xfrm>
            <a:off x="3214678" y="5214950"/>
            <a:ext cx="3786214" cy="461665"/>
          </a:xfrm>
          <a:prstGeom prst="rect">
            <a:avLst/>
          </a:prstGeom>
          <a:noFill/>
        </p:spPr>
        <p:txBody>
          <a:bodyPr wrap="square" rtlCol="0">
            <a:spAutoFit/>
          </a:bodyPr>
          <a:lstStyle/>
          <a:p>
            <a:r>
              <a:rPr lang="nl-NL" sz="2400" dirty="0" smtClean="0"/>
              <a:t>0,15 m		    0,35 m</a:t>
            </a:r>
            <a:endParaRPr lang="nl-NL" sz="2400" dirty="0"/>
          </a:p>
        </p:txBody>
      </p:sp>
    </p:spTree>
    <p:extLst>
      <p:ext uri="{BB962C8B-B14F-4D97-AF65-F5344CB8AC3E}">
        <p14:creationId xmlns:p14="http://schemas.microsoft.com/office/powerpoint/2010/main" val="2875605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8194" name="Picture 2" descr="http://www.knmi.nl/klimatologie/geografische_overzichten/rdev_tijdreeks_2003.png"/>
          <p:cNvPicPr>
            <a:picLocks noChangeAspect="1" noChangeArrowheads="1"/>
          </p:cNvPicPr>
          <p:nvPr/>
        </p:nvPicPr>
        <p:blipFill>
          <a:blip r:embed="rId2" cstate="print"/>
          <a:srcRect/>
          <a:stretch>
            <a:fillRect/>
          </a:stretch>
        </p:blipFill>
        <p:spPr bwMode="auto">
          <a:xfrm>
            <a:off x="1071538" y="928670"/>
            <a:ext cx="7039998" cy="5040000"/>
          </a:xfrm>
          <a:prstGeom prst="rect">
            <a:avLst/>
          </a:prstGeom>
          <a:noFill/>
        </p:spPr>
      </p:pic>
    </p:spTree>
    <p:extLst>
      <p:ext uri="{BB962C8B-B14F-4D97-AF65-F5344CB8AC3E}">
        <p14:creationId xmlns:p14="http://schemas.microsoft.com/office/powerpoint/2010/main" val="1403577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2" descr="http://www.knmi.nl/klimatologie/geografische_overzichten/actueel/rdev/rdev_tijdreeks_verwachting.png"/>
          <p:cNvPicPr>
            <a:picLocks noChangeAspect="1" noChangeArrowheads="1"/>
          </p:cNvPicPr>
          <p:nvPr/>
        </p:nvPicPr>
        <p:blipFill>
          <a:blip r:embed="rId3" cstate="print"/>
          <a:srcRect/>
          <a:stretch>
            <a:fillRect/>
          </a:stretch>
        </p:blipFill>
        <p:spPr bwMode="auto">
          <a:xfrm>
            <a:off x="1428728" y="857232"/>
            <a:ext cx="6299998" cy="5040000"/>
          </a:xfrm>
          <a:prstGeom prst="rect">
            <a:avLst/>
          </a:prstGeom>
          <a:noFill/>
        </p:spPr>
      </p:pic>
    </p:spTree>
    <p:extLst>
      <p:ext uri="{BB962C8B-B14F-4D97-AF65-F5344CB8AC3E}">
        <p14:creationId xmlns:p14="http://schemas.microsoft.com/office/powerpoint/2010/main" val="3194948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Natuurlijke variatie en klimaateffect</a:t>
            </a:r>
            <a:endParaRPr lang="nl-NL" dirty="0"/>
          </a:p>
        </p:txBody>
      </p:sp>
      <p:grpSp>
        <p:nvGrpSpPr>
          <p:cNvPr id="7" name="Groep 6"/>
          <p:cNvGrpSpPr/>
          <p:nvPr/>
        </p:nvGrpSpPr>
        <p:grpSpPr>
          <a:xfrm>
            <a:off x="1142976" y="1397000"/>
            <a:ext cx="6477024" cy="4892909"/>
            <a:chOff x="1142976" y="1397000"/>
            <a:chExt cx="6477024" cy="4892909"/>
          </a:xfrm>
        </p:grpSpPr>
        <p:graphicFrame>
          <p:nvGraphicFramePr>
            <p:cNvPr id="4" name="Grafiek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p:cNvSpPr txBox="1"/>
            <p:nvPr/>
          </p:nvSpPr>
          <p:spPr>
            <a:xfrm rot="16200000">
              <a:off x="-101118" y="2744268"/>
              <a:ext cx="2857520" cy="369332"/>
            </a:xfrm>
            <a:prstGeom prst="rect">
              <a:avLst/>
            </a:prstGeom>
            <a:noFill/>
          </p:spPr>
          <p:txBody>
            <a:bodyPr wrap="square" rtlCol="0">
              <a:spAutoFit/>
            </a:bodyPr>
            <a:lstStyle/>
            <a:p>
              <a:r>
                <a:rPr lang="nl-NL" dirty="0" smtClean="0"/>
                <a:t>Zomerneerslag (mm)</a:t>
              </a:r>
              <a:endParaRPr lang="nl-NL" dirty="0"/>
            </a:p>
          </p:txBody>
        </p:sp>
        <p:sp>
          <p:nvSpPr>
            <p:cNvPr id="8" name="Tekstvak 7"/>
            <p:cNvSpPr txBox="1"/>
            <p:nvPr/>
          </p:nvSpPr>
          <p:spPr>
            <a:xfrm>
              <a:off x="1500166" y="5643578"/>
              <a:ext cx="2428892" cy="646331"/>
            </a:xfrm>
            <a:prstGeom prst="rect">
              <a:avLst/>
            </a:prstGeom>
            <a:noFill/>
          </p:spPr>
          <p:txBody>
            <a:bodyPr wrap="square" rtlCol="0">
              <a:spAutoFit/>
            </a:bodyPr>
            <a:lstStyle/>
            <a:p>
              <a:r>
                <a:rPr lang="nl-NL" dirty="0" smtClean="0"/>
                <a:t>Extreem nat: 2011</a:t>
              </a:r>
            </a:p>
            <a:p>
              <a:r>
                <a:rPr lang="nl-NL" dirty="0" smtClean="0"/>
                <a:t>Extreem droog: 2003</a:t>
              </a:r>
              <a:endParaRPr lang="nl-NL" dirty="0"/>
            </a:p>
          </p:txBody>
        </p:sp>
      </p:grpSp>
      <p:cxnSp>
        <p:nvCxnSpPr>
          <p:cNvPr id="10" name="Rechte verbindingslijn met pijl 9"/>
          <p:cNvCxnSpPr>
            <a:endCxn id="8" idx="0"/>
          </p:cNvCxnSpPr>
          <p:nvPr/>
        </p:nvCxnSpPr>
        <p:spPr>
          <a:xfrm rot="5400000">
            <a:off x="2571736" y="5500702"/>
            <a:ext cx="285752" cy="158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019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Zomerse dagen rond 2050 (&gt;25°C) </a:t>
            </a:r>
            <a:br>
              <a:rPr lang="nl-NL" dirty="0" smtClean="0"/>
            </a:b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cstate="print"/>
          <a:srcRect/>
          <a:stretch>
            <a:fillRect/>
          </a:stretch>
        </p:blipFill>
        <p:spPr bwMode="auto">
          <a:xfrm>
            <a:off x="1785918" y="1285860"/>
            <a:ext cx="5670083" cy="4714908"/>
          </a:xfrm>
          <a:prstGeom prst="rect">
            <a:avLst/>
          </a:prstGeom>
          <a:noFill/>
          <a:ln w="9525">
            <a:noFill/>
            <a:miter lim="800000"/>
            <a:headEnd/>
            <a:tailEnd/>
          </a:ln>
          <a:effectLst/>
        </p:spPr>
      </p:pic>
    </p:spTree>
    <p:extLst>
      <p:ext uri="{BB962C8B-B14F-4D97-AF65-F5344CB8AC3E}">
        <p14:creationId xmlns:p14="http://schemas.microsoft.com/office/powerpoint/2010/main" val="549162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Scenario’s voor Texel</a:t>
            </a:r>
            <a:endParaRPr lang="nl-NL" dirty="0"/>
          </a:p>
        </p:txBody>
      </p:sp>
      <p:sp>
        <p:nvSpPr>
          <p:cNvPr id="3" name="Tijdelijke aanduiding voor inhoud 2"/>
          <p:cNvSpPr>
            <a:spLocks noGrp="1"/>
          </p:cNvSpPr>
          <p:nvPr>
            <p:ph idx="1"/>
          </p:nvPr>
        </p:nvSpPr>
        <p:spPr/>
        <p:txBody>
          <a:bodyPr/>
          <a:lstStyle/>
          <a:p>
            <a:pPr>
              <a:buNone/>
            </a:pPr>
            <a:endParaRPr lang="nl-NL" dirty="0" smtClean="0"/>
          </a:p>
          <a:p>
            <a:endParaRPr lang="nl-NL" dirty="0" smtClean="0"/>
          </a:p>
          <a:p>
            <a:r>
              <a:rPr lang="nl-NL" dirty="0" smtClean="0"/>
              <a:t>Klimaatscenario’s G en W+</a:t>
            </a:r>
          </a:p>
          <a:p>
            <a:endParaRPr lang="nl-NL" dirty="0" smtClean="0"/>
          </a:p>
          <a:p>
            <a:endParaRPr lang="nl-NL" dirty="0" smtClean="0"/>
          </a:p>
          <a:p>
            <a:r>
              <a:rPr lang="nl-NL" dirty="0" smtClean="0"/>
              <a:t>Gemiddeld en zeer droog jaar</a:t>
            </a:r>
          </a:p>
          <a:p>
            <a:endParaRPr lang="nl-NL" dirty="0" smtClean="0"/>
          </a:p>
          <a:p>
            <a:endParaRPr lang="nl-NL" dirty="0"/>
          </a:p>
        </p:txBody>
      </p:sp>
      <p:pic>
        <p:nvPicPr>
          <p:cNvPr id="4" name="Picture 2" descr="http://knmi.nl/klimaatscenarios/knmi06/samenvatting/images/1_n_w451.jpg"/>
          <p:cNvPicPr>
            <a:picLocks noChangeAspect="1" noChangeArrowheads="1"/>
          </p:cNvPicPr>
          <p:nvPr/>
        </p:nvPicPr>
        <p:blipFill>
          <a:blip r:embed="rId2" cstate="print"/>
          <a:srcRect/>
          <a:stretch>
            <a:fillRect/>
          </a:stretch>
        </p:blipFill>
        <p:spPr bwMode="auto">
          <a:xfrm>
            <a:off x="5786446" y="2071678"/>
            <a:ext cx="2978568" cy="1664300"/>
          </a:xfrm>
          <a:prstGeom prst="rect">
            <a:avLst/>
          </a:prstGeom>
          <a:noFill/>
        </p:spPr>
      </p:pic>
      <p:pic>
        <p:nvPicPr>
          <p:cNvPr id="1026" name="Picture 2" descr="http://www.knmi.nl/klimatologie/maand_en_seizoensoverzichten/images/jaar05_rrr.gif"/>
          <p:cNvPicPr>
            <a:picLocks noChangeAspect="1" noChangeArrowheads="1"/>
          </p:cNvPicPr>
          <p:nvPr/>
        </p:nvPicPr>
        <p:blipFill>
          <a:blip r:embed="rId3" cstate="print"/>
          <a:srcRect/>
          <a:stretch>
            <a:fillRect/>
          </a:stretch>
        </p:blipFill>
        <p:spPr bwMode="auto">
          <a:xfrm>
            <a:off x="5796136" y="4653136"/>
            <a:ext cx="1600151" cy="1160686"/>
          </a:xfrm>
          <a:prstGeom prst="rect">
            <a:avLst/>
          </a:prstGeom>
          <a:noFill/>
        </p:spPr>
      </p:pic>
      <p:pic>
        <p:nvPicPr>
          <p:cNvPr id="1028" name="Picture 4" descr="http://www.knmi.nl/klimatologie/maand_en_seizoensoverzichten/images/jaar03rrr.gif"/>
          <p:cNvPicPr>
            <a:picLocks noChangeAspect="1" noChangeArrowheads="1"/>
          </p:cNvPicPr>
          <p:nvPr/>
        </p:nvPicPr>
        <p:blipFill>
          <a:blip r:embed="rId4" cstate="print"/>
          <a:srcRect/>
          <a:stretch>
            <a:fillRect/>
          </a:stretch>
        </p:blipFill>
        <p:spPr bwMode="auto">
          <a:xfrm>
            <a:off x="7380312" y="4005064"/>
            <a:ext cx="1619214" cy="1214411"/>
          </a:xfrm>
          <a:prstGeom prst="rect">
            <a:avLst/>
          </a:prstGeom>
          <a:noFill/>
        </p:spPr>
      </p:pic>
    </p:spTree>
    <p:extLst>
      <p:ext uri="{BB962C8B-B14F-4D97-AF65-F5344CB8AC3E}">
        <p14:creationId xmlns:p14="http://schemas.microsoft.com/office/powerpoint/2010/main" val="1705678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7" name="Tijdelijke aanduiding voor inhoud 6"/>
          <p:cNvGraphicFramePr>
            <a:graphicFrameLocks noGrp="1"/>
          </p:cNvGraphicFramePr>
          <p:nvPr>
            <p:ph idx="1"/>
          </p:nvPr>
        </p:nvGraphicFramePr>
        <p:xfrm>
          <a:off x="500034" y="78579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vak 7"/>
          <p:cNvSpPr txBox="1"/>
          <p:nvPr/>
        </p:nvSpPr>
        <p:spPr>
          <a:xfrm>
            <a:off x="1214414" y="5786454"/>
            <a:ext cx="7143800" cy="461665"/>
          </a:xfrm>
          <a:prstGeom prst="rect">
            <a:avLst/>
          </a:prstGeom>
          <a:noFill/>
        </p:spPr>
        <p:txBody>
          <a:bodyPr wrap="square" rtlCol="0">
            <a:spAutoFit/>
          </a:bodyPr>
          <a:lstStyle/>
          <a:p>
            <a:r>
              <a:rPr lang="nl-NL" sz="2400" dirty="0" smtClean="0"/>
              <a:t>“zeer droog” in huidig klimaat ≈ gemiddeld in W+ !</a:t>
            </a:r>
            <a:endParaRPr lang="nl-NL" sz="2400" dirty="0"/>
          </a:p>
        </p:txBody>
      </p:sp>
      <p:cxnSp>
        <p:nvCxnSpPr>
          <p:cNvPr id="6" name="Rechte verbindingslijn met pijl 5"/>
          <p:cNvCxnSpPr/>
          <p:nvPr/>
        </p:nvCxnSpPr>
        <p:spPr>
          <a:xfrm rot="5400000">
            <a:off x="5037141" y="5321313"/>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rot="5400000">
            <a:off x="1822431" y="5321313"/>
            <a:ext cx="927900"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625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er berekend?</a:t>
            </a:r>
            <a:endParaRPr lang="nl-NL" dirty="0"/>
          </a:p>
        </p:txBody>
      </p:sp>
      <p:sp>
        <p:nvSpPr>
          <p:cNvPr id="3" name="Tijdelijke aanduiding voor inhoud 2"/>
          <p:cNvSpPr>
            <a:spLocks noGrp="1"/>
          </p:cNvSpPr>
          <p:nvPr>
            <p:ph idx="1"/>
          </p:nvPr>
        </p:nvSpPr>
        <p:spPr/>
        <p:txBody>
          <a:bodyPr/>
          <a:lstStyle/>
          <a:p>
            <a:r>
              <a:rPr lang="nl-NL" dirty="0" smtClean="0"/>
              <a:t>Hoogste en laagste grondwaterstanden</a:t>
            </a:r>
          </a:p>
          <a:p>
            <a:endParaRPr lang="nl-NL" dirty="0" smtClean="0"/>
          </a:p>
          <a:p>
            <a:r>
              <a:rPr lang="nl-NL" dirty="0" err="1" smtClean="0"/>
              <a:t>Chlorideconcentraties</a:t>
            </a:r>
            <a:r>
              <a:rPr lang="nl-NL" dirty="0" smtClean="0"/>
              <a:t> ondiepe grondwater</a:t>
            </a:r>
          </a:p>
          <a:p>
            <a:endParaRPr lang="nl-NL" dirty="0" smtClean="0"/>
          </a:p>
          <a:p>
            <a:r>
              <a:rPr lang="nl-NL" dirty="0" smtClean="0"/>
              <a:t>Diepte “150 mg/l </a:t>
            </a:r>
            <a:r>
              <a:rPr lang="nl-NL" dirty="0" err="1" smtClean="0"/>
              <a:t>chloridevlak</a:t>
            </a:r>
            <a:r>
              <a:rPr lang="nl-NL" dirty="0" smtClean="0"/>
              <a:t>”</a:t>
            </a:r>
            <a:endParaRPr lang="nl-NL" dirty="0"/>
          </a:p>
        </p:txBody>
      </p:sp>
    </p:spTree>
    <p:extLst>
      <p:ext uri="{BB962C8B-B14F-4D97-AF65-F5344CB8AC3E}">
        <p14:creationId xmlns:p14="http://schemas.microsoft.com/office/powerpoint/2010/main" val="354341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Klimaatverandering</a:t>
            </a:r>
          </a:p>
        </p:txBody>
      </p:sp>
      <p:sp>
        <p:nvSpPr>
          <p:cNvPr id="3" name="Tijdelijke aanduiding voor tekst 2"/>
          <p:cNvSpPr>
            <a:spLocks noGrp="1"/>
          </p:cNvSpPr>
          <p:nvPr>
            <p:ph type="body" sz="quarter" idx="13"/>
          </p:nvPr>
        </p:nvSpPr>
        <p:spPr/>
        <p:txBody>
          <a:bodyPr>
            <a:normAutofit/>
          </a:bodyPr>
          <a:lstStyle/>
          <a:p>
            <a:pPr marL="0" indent="0">
              <a:buNone/>
            </a:pPr>
            <a:r>
              <a:rPr lang="nl-NL" sz="2800" dirty="0" smtClean="0"/>
              <a:t>KNMI’14 versus KNMI’06:</a:t>
            </a:r>
          </a:p>
          <a:p>
            <a:r>
              <a:rPr lang="nl-NL" dirty="0"/>
              <a:t>De </a:t>
            </a:r>
            <a:r>
              <a:rPr lang="nl-NL" u="sng" dirty="0"/>
              <a:t>opwarming </a:t>
            </a:r>
            <a:r>
              <a:rPr lang="nl-NL" u="sng" dirty="0" smtClean="0"/>
              <a:t>in de zomer</a:t>
            </a:r>
            <a:r>
              <a:rPr lang="nl-NL" dirty="0" smtClean="0"/>
              <a:t> is in </a:t>
            </a:r>
            <a:r>
              <a:rPr lang="nl-NL" dirty="0"/>
              <a:t>KNMI’14 </a:t>
            </a:r>
            <a:r>
              <a:rPr lang="nl-NL" dirty="0" smtClean="0"/>
              <a:t>in 3 van de 4 scenario’s </a:t>
            </a:r>
            <a:r>
              <a:rPr lang="nl-NL" b="1" dirty="0" smtClean="0"/>
              <a:t>groter</a:t>
            </a:r>
            <a:r>
              <a:rPr lang="nl-NL" dirty="0" smtClean="0"/>
              <a:t> dan in KNMI’06;</a:t>
            </a:r>
          </a:p>
          <a:p>
            <a:r>
              <a:rPr lang="nl-NL" dirty="0" smtClean="0"/>
              <a:t>De verandering van de </a:t>
            </a:r>
            <a:r>
              <a:rPr lang="nl-NL" u="sng" dirty="0" smtClean="0"/>
              <a:t>zomerneerslag</a:t>
            </a:r>
            <a:r>
              <a:rPr lang="nl-NL" dirty="0" smtClean="0"/>
              <a:t> is sterk afhankelijk van het luchtstromingspatroon</a:t>
            </a:r>
          </a:p>
          <a:p>
            <a:pPr marL="0" indent="0">
              <a:buNone/>
            </a:pPr>
            <a:endParaRPr lang="nl-NL" dirty="0" smtClean="0"/>
          </a:p>
          <a:p>
            <a:pPr lvl="1"/>
            <a:r>
              <a:rPr lang="nl-NL" dirty="0" smtClean="0"/>
              <a:t>KNMI’14: G</a:t>
            </a:r>
            <a:r>
              <a:rPr lang="nl-NL" baseline="-25000" dirty="0" smtClean="0"/>
              <a:t>L</a:t>
            </a:r>
            <a:r>
              <a:rPr lang="nl-NL" dirty="0" smtClean="0"/>
              <a:t> en W</a:t>
            </a:r>
            <a:r>
              <a:rPr lang="nl-NL" baseline="-25000" dirty="0" smtClean="0"/>
              <a:t>L</a:t>
            </a:r>
            <a:r>
              <a:rPr lang="nl-NL" dirty="0" smtClean="0"/>
              <a:t> lichte </a:t>
            </a:r>
            <a:r>
              <a:rPr lang="nl-NL" b="1" dirty="0" smtClean="0"/>
              <a:t>toename</a:t>
            </a:r>
            <a:r>
              <a:rPr lang="nl-NL" dirty="0" smtClean="0"/>
              <a:t>;</a:t>
            </a:r>
          </a:p>
          <a:p>
            <a:pPr lvl="1"/>
            <a:r>
              <a:rPr lang="nl-NL" dirty="0"/>
              <a:t>KNMI’14: </a:t>
            </a:r>
            <a:r>
              <a:rPr lang="nl-NL" dirty="0" smtClean="0"/>
              <a:t>G</a:t>
            </a:r>
            <a:r>
              <a:rPr lang="nl-NL" baseline="-25000" dirty="0" smtClean="0"/>
              <a:t>H</a:t>
            </a:r>
            <a:r>
              <a:rPr lang="nl-NL" dirty="0" smtClean="0"/>
              <a:t> </a:t>
            </a:r>
            <a:r>
              <a:rPr lang="nl-NL" dirty="0"/>
              <a:t>en </a:t>
            </a:r>
            <a:r>
              <a:rPr lang="nl-NL" dirty="0" smtClean="0"/>
              <a:t>W</a:t>
            </a:r>
            <a:r>
              <a:rPr lang="nl-NL" baseline="-25000" dirty="0" smtClean="0"/>
              <a:t>H</a:t>
            </a:r>
            <a:r>
              <a:rPr lang="nl-NL" dirty="0" smtClean="0"/>
              <a:t> aanzienlijke </a:t>
            </a:r>
            <a:r>
              <a:rPr lang="nl-NL" b="1" dirty="0" smtClean="0"/>
              <a:t>afname</a:t>
            </a:r>
            <a:r>
              <a:rPr lang="nl-NL" dirty="0" smtClean="0"/>
              <a:t>;</a:t>
            </a:r>
          </a:p>
          <a:p>
            <a:pPr lvl="1"/>
            <a:r>
              <a:rPr lang="nl-NL" dirty="0" smtClean="0"/>
              <a:t>KNMI’06:</a:t>
            </a:r>
            <a:r>
              <a:rPr lang="nl-NL" dirty="0"/>
              <a:t> </a:t>
            </a:r>
            <a:r>
              <a:rPr lang="nl-NL" dirty="0" smtClean="0"/>
              <a:t>G </a:t>
            </a:r>
            <a:r>
              <a:rPr lang="nl-NL" dirty="0"/>
              <a:t>en </a:t>
            </a:r>
            <a:r>
              <a:rPr lang="nl-NL" dirty="0" smtClean="0"/>
              <a:t>W </a:t>
            </a:r>
            <a:r>
              <a:rPr lang="nl-NL" dirty="0"/>
              <a:t>lichte </a:t>
            </a:r>
            <a:r>
              <a:rPr lang="nl-NL" b="1" dirty="0" smtClean="0"/>
              <a:t>afname</a:t>
            </a:r>
            <a:r>
              <a:rPr lang="nl-NL" dirty="0" smtClean="0"/>
              <a:t>;</a:t>
            </a:r>
            <a:endParaRPr lang="nl-NL" dirty="0"/>
          </a:p>
          <a:p>
            <a:pPr lvl="1"/>
            <a:r>
              <a:rPr lang="nl-NL" dirty="0" smtClean="0"/>
              <a:t>KNMI’06: G</a:t>
            </a:r>
            <a:r>
              <a:rPr lang="nl-NL" baseline="30000" dirty="0" smtClean="0"/>
              <a:t>+</a:t>
            </a:r>
            <a:r>
              <a:rPr lang="nl-NL" dirty="0" smtClean="0"/>
              <a:t> </a:t>
            </a:r>
            <a:r>
              <a:rPr lang="nl-NL" dirty="0"/>
              <a:t>en </a:t>
            </a:r>
            <a:r>
              <a:rPr lang="nl-NL" dirty="0" smtClean="0"/>
              <a:t>W</a:t>
            </a:r>
            <a:r>
              <a:rPr lang="nl-NL" baseline="30000" dirty="0" smtClean="0"/>
              <a:t>+</a:t>
            </a:r>
            <a:r>
              <a:rPr lang="nl-NL" dirty="0" smtClean="0"/>
              <a:t> </a:t>
            </a:r>
            <a:r>
              <a:rPr lang="nl-NL" dirty="0"/>
              <a:t>aanzienlijke </a:t>
            </a:r>
            <a:r>
              <a:rPr lang="nl-NL" b="1" dirty="0" smtClean="0"/>
              <a:t>afname</a:t>
            </a:r>
            <a:r>
              <a:rPr lang="nl-NL" dirty="0" smtClean="0"/>
              <a:t>.</a:t>
            </a:r>
            <a:endParaRPr lang="nl-NL" dirty="0"/>
          </a:p>
        </p:txBody>
      </p:sp>
    </p:spTree>
    <p:extLst>
      <p:ext uri="{BB962C8B-B14F-4D97-AF65-F5344CB8AC3E}">
        <p14:creationId xmlns:p14="http://schemas.microsoft.com/office/powerpoint/2010/main" val="114265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428604"/>
            <a:ext cx="3929090" cy="627994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280307" y="500042"/>
            <a:ext cx="3863693" cy="6252757"/>
          </a:xfrm>
          <a:prstGeom prst="rect">
            <a:avLst/>
          </a:prstGeom>
          <a:noFill/>
          <a:ln w="9525">
            <a:noFill/>
            <a:miter lim="800000"/>
            <a:headEnd/>
            <a:tailEnd/>
          </a:ln>
          <a:effectLst/>
        </p:spPr>
      </p:pic>
      <p:sp>
        <p:nvSpPr>
          <p:cNvPr id="6" name="Tekstvak 5"/>
          <p:cNvSpPr txBox="1"/>
          <p:nvPr/>
        </p:nvSpPr>
        <p:spPr>
          <a:xfrm>
            <a:off x="0" y="0"/>
            <a:ext cx="9001156" cy="523220"/>
          </a:xfrm>
          <a:prstGeom prst="rect">
            <a:avLst/>
          </a:prstGeom>
          <a:noFill/>
        </p:spPr>
        <p:txBody>
          <a:bodyPr wrap="square" rtlCol="0">
            <a:spAutoFit/>
          </a:bodyPr>
          <a:lstStyle/>
          <a:p>
            <a:r>
              <a:rPr lang="nl-NL" sz="2800" b="1" dirty="0" smtClean="0"/>
              <a:t>Laagste grondwaterstanden</a:t>
            </a:r>
            <a:endParaRPr lang="nl-NL" sz="2800" b="1" dirty="0"/>
          </a:p>
        </p:txBody>
      </p:sp>
      <p:pic>
        <p:nvPicPr>
          <p:cNvPr id="3076" name="Picture 4"/>
          <p:cNvPicPr>
            <a:picLocks noChangeAspect="1" noChangeArrowheads="1"/>
          </p:cNvPicPr>
          <p:nvPr/>
        </p:nvPicPr>
        <p:blipFill>
          <a:blip r:embed="rId5" cstate="print"/>
          <a:srcRect/>
          <a:stretch>
            <a:fillRect/>
          </a:stretch>
        </p:blipFill>
        <p:spPr bwMode="auto">
          <a:xfrm>
            <a:off x="3500430" y="500042"/>
            <a:ext cx="3929090" cy="952507"/>
          </a:xfrm>
          <a:prstGeom prst="rect">
            <a:avLst/>
          </a:prstGeom>
          <a:noFill/>
          <a:ln w="9525">
            <a:noFill/>
            <a:miter lim="800000"/>
            <a:headEnd/>
            <a:tailEnd/>
          </a:ln>
          <a:effectLst/>
        </p:spPr>
      </p:pic>
      <p:sp>
        <p:nvSpPr>
          <p:cNvPr id="8" name="Tekstvak 7"/>
          <p:cNvSpPr txBox="1"/>
          <p:nvPr/>
        </p:nvSpPr>
        <p:spPr>
          <a:xfrm>
            <a:off x="0" y="692696"/>
            <a:ext cx="2928926" cy="1200329"/>
          </a:xfrm>
          <a:prstGeom prst="rect">
            <a:avLst/>
          </a:prstGeom>
          <a:noFill/>
        </p:spPr>
        <p:txBody>
          <a:bodyPr wrap="square" rtlCol="0">
            <a:spAutoFit/>
          </a:bodyPr>
          <a:lstStyle/>
          <a:p>
            <a:r>
              <a:rPr lang="nl-NL" sz="2400" b="1" dirty="0" smtClean="0"/>
              <a:t>verschil W+ met huidig:</a:t>
            </a:r>
          </a:p>
          <a:p>
            <a:r>
              <a:rPr lang="nl-NL" sz="2400" b="1" dirty="0" smtClean="0"/>
              <a:t>gemiddeld jaar</a:t>
            </a:r>
            <a:endParaRPr lang="nl-NL" sz="2400" b="1" dirty="0"/>
          </a:p>
        </p:txBody>
      </p:sp>
      <p:sp>
        <p:nvSpPr>
          <p:cNvPr id="9" name="Tekstvak 8"/>
          <p:cNvSpPr txBox="1"/>
          <p:nvPr/>
        </p:nvSpPr>
        <p:spPr>
          <a:xfrm>
            <a:off x="2915816" y="5805264"/>
            <a:ext cx="2520280" cy="830997"/>
          </a:xfrm>
          <a:prstGeom prst="rect">
            <a:avLst/>
          </a:prstGeom>
          <a:noFill/>
        </p:spPr>
        <p:txBody>
          <a:bodyPr wrap="square" rtlCol="0">
            <a:spAutoFit/>
          </a:bodyPr>
          <a:lstStyle/>
          <a:p>
            <a:r>
              <a:rPr lang="nl-NL" sz="2400" b="1" dirty="0" smtClean="0"/>
              <a:t>Verschil zeer droog - gemiddeld</a:t>
            </a:r>
            <a:endParaRPr lang="nl-NL" sz="2400" b="1" dirty="0"/>
          </a:p>
        </p:txBody>
      </p:sp>
    </p:spTree>
    <p:extLst>
      <p:ext uri="{BB962C8B-B14F-4D97-AF65-F5344CB8AC3E}">
        <p14:creationId xmlns:p14="http://schemas.microsoft.com/office/powerpoint/2010/main" val="374073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692696"/>
            <a:ext cx="4638675" cy="5781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11960" y="692696"/>
            <a:ext cx="4581525" cy="5676900"/>
          </a:xfrm>
          <a:prstGeom prst="rect">
            <a:avLst/>
          </a:prstGeom>
          <a:noFill/>
          <a:ln w="9525">
            <a:noFill/>
            <a:miter lim="800000"/>
            <a:headEnd/>
            <a:tailEnd/>
          </a:ln>
        </p:spPr>
      </p:pic>
      <p:sp>
        <p:nvSpPr>
          <p:cNvPr id="6" name="Tekstvak 5"/>
          <p:cNvSpPr txBox="1"/>
          <p:nvPr/>
        </p:nvSpPr>
        <p:spPr>
          <a:xfrm>
            <a:off x="0" y="0"/>
            <a:ext cx="9001156" cy="523220"/>
          </a:xfrm>
          <a:prstGeom prst="rect">
            <a:avLst/>
          </a:prstGeom>
          <a:noFill/>
        </p:spPr>
        <p:txBody>
          <a:bodyPr wrap="square" rtlCol="0">
            <a:spAutoFit/>
          </a:bodyPr>
          <a:lstStyle/>
          <a:p>
            <a:r>
              <a:rPr lang="nl-NL" sz="2800" b="1" dirty="0" smtClean="0"/>
              <a:t>Variatie </a:t>
            </a:r>
            <a:r>
              <a:rPr lang="nl-NL" sz="2800" b="1" dirty="0" err="1" smtClean="0"/>
              <a:t>chlorideconcentraties</a:t>
            </a:r>
            <a:r>
              <a:rPr lang="nl-NL" sz="2800" b="1" dirty="0" smtClean="0"/>
              <a:t> </a:t>
            </a:r>
            <a:r>
              <a:rPr lang="nl-NL" sz="2800" b="1" dirty="0" err="1" smtClean="0"/>
              <a:t>opp.water</a:t>
            </a:r>
            <a:r>
              <a:rPr lang="nl-NL" sz="2800" b="1" dirty="0" smtClean="0"/>
              <a:t> (mg/l)</a:t>
            </a:r>
            <a:endParaRPr lang="nl-NL" sz="2800" b="1" dirty="0"/>
          </a:p>
        </p:txBody>
      </p:sp>
    </p:spTree>
    <p:extLst>
      <p:ext uri="{BB962C8B-B14F-4D97-AF65-F5344CB8AC3E}">
        <p14:creationId xmlns:p14="http://schemas.microsoft.com/office/powerpoint/2010/main" val="189074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5581650" cy="6886575"/>
          </a:xfrm>
          <a:prstGeom prst="rect">
            <a:avLst/>
          </a:prstGeom>
          <a:noFill/>
          <a:ln w="9525">
            <a:noFill/>
            <a:miter lim="800000"/>
            <a:headEnd/>
            <a:tailEnd/>
          </a:ln>
          <a:effectLst/>
        </p:spPr>
      </p:pic>
      <p:pic>
        <p:nvPicPr>
          <p:cNvPr id="28675" name="Picture 3"/>
          <p:cNvPicPr>
            <a:picLocks noChangeAspect="1" noChangeArrowheads="1"/>
          </p:cNvPicPr>
          <p:nvPr/>
        </p:nvPicPr>
        <p:blipFill>
          <a:blip r:embed="rId4" cstate="print"/>
          <a:srcRect/>
          <a:stretch>
            <a:fillRect/>
          </a:stretch>
        </p:blipFill>
        <p:spPr bwMode="auto">
          <a:xfrm>
            <a:off x="4357686" y="4357694"/>
            <a:ext cx="4744674" cy="1285884"/>
          </a:xfrm>
          <a:prstGeom prst="rect">
            <a:avLst/>
          </a:prstGeom>
          <a:noFill/>
          <a:ln w="9525">
            <a:noFill/>
            <a:miter lim="800000"/>
            <a:headEnd/>
            <a:tailEnd/>
          </a:ln>
          <a:effectLst/>
        </p:spPr>
      </p:pic>
      <p:sp>
        <p:nvSpPr>
          <p:cNvPr id="8" name="Tekstvak 7"/>
          <p:cNvSpPr txBox="1"/>
          <p:nvPr/>
        </p:nvSpPr>
        <p:spPr>
          <a:xfrm>
            <a:off x="4357686" y="285728"/>
            <a:ext cx="4429156" cy="523220"/>
          </a:xfrm>
          <a:prstGeom prst="rect">
            <a:avLst/>
          </a:prstGeom>
          <a:noFill/>
        </p:spPr>
        <p:txBody>
          <a:bodyPr wrap="square" rtlCol="0">
            <a:spAutoFit/>
          </a:bodyPr>
          <a:lstStyle/>
          <a:p>
            <a:r>
              <a:rPr lang="nl-NL" sz="2800" b="1" dirty="0" smtClean="0"/>
              <a:t>Chloride ondiep grondwater</a:t>
            </a:r>
            <a:endParaRPr lang="nl-NL" sz="2800" b="1" dirty="0"/>
          </a:p>
        </p:txBody>
      </p:sp>
      <p:sp>
        <p:nvSpPr>
          <p:cNvPr id="9" name="Tekstvak 8"/>
          <p:cNvSpPr txBox="1"/>
          <p:nvPr/>
        </p:nvSpPr>
        <p:spPr>
          <a:xfrm>
            <a:off x="5000628" y="857232"/>
            <a:ext cx="2928926" cy="461665"/>
          </a:xfrm>
          <a:prstGeom prst="rect">
            <a:avLst/>
          </a:prstGeom>
          <a:noFill/>
        </p:spPr>
        <p:txBody>
          <a:bodyPr wrap="square" rtlCol="0">
            <a:spAutoFit/>
          </a:bodyPr>
          <a:lstStyle/>
          <a:p>
            <a:r>
              <a:rPr lang="nl-NL" sz="2400" b="1" dirty="0" smtClean="0"/>
              <a:t>Huidig klimaat</a:t>
            </a:r>
            <a:endParaRPr lang="nl-NL" sz="2400" b="1" dirty="0"/>
          </a:p>
        </p:txBody>
      </p:sp>
    </p:spTree>
    <p:extLst>
      <p:ext uri="{BB962C8B-B14F-4D97-AF65-F5344CB8AC3E}">
        <p14:creationId xmlns:p14="http://schemas.microsoft.com/office/powerpoint/2010/main" val="657741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p:cNvGraphicFramePr>
            <a:graphicFrameLocks noGrp="1"/>
          </p:cNvGraphicFramePr>
          <p:nvPr/>
        </p:nvGraphicFramePr>
        <p:xfrm>
          <a:off x="107504" y="476672"/>
          <a:ext cx="8887365" cy="5794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654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42852"/>
            <a:ext cx="5286380" cy="6539764"/>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3929058" y="4786322"/>
            <a:ext cx="4760856" cy="1240861"/>
          </a:xfrm>
          <a:prstGeom prst="rect">
            <a:avLst/>
          </a:prstGeom>
          <a:noFill/>
          <a:ln w="9525">
            <a:noFill/>
            <a:miter lim="800000"/>
            <a:headEnd/>
            <a:tailEnd/>
          </a:ln>
          <a:effectLst/>
        </p:spPr>
      </p:pic>
      <p:sp>
        <p:nvSpPr>
          <p:cNvPr id="6" name="Tekstvak 5"/>
          <p:cNvSpPr txBox="1"/>
          <p:nvPr/>
        </p:nvSpPr>
        <p:spPr>
          <a:xfrm>
            <a:off x="4357686" y="285728"/>
            <a:ext cx="4429156" cy="523220"/>
          </a:xfrm>
          <a:prstGeom prst="rect">
            <a:avLst/>
          </a:prstGeom>
          <a:noFill/>
        </p:spPr>
        <p:txBody>
          <a:bodyPr wrap="square" rtlCol="0">
            <a:spAutoFit/>
          </a:bodyPr>
          <a:lstStyle/>
          <a:p>
            <a:r>
              <a:rPr lang="nl-NL" sz="2800" b="1" dirty="0" smtClean="0"/>
              <a:t>Chloride ondiep grondwater</a:t>
            </a:r>
            <a:endParaRPr lang="nl-NL" sz="2800" b="1" dirty="0"/>
          </a:p>
        </p:txBody>
      </p:sp>
      <p:sp>
        <p:nvSpPr>
          <p:cNvPr id="7" name="Tekstvak 6"/>
          <p:cNvSpPr txBox="1"/>
          <p:nvPr/>
        </p:nvSpPr>
        <p:spPr>
          <a:xfrm>
            <a:off x="5000628" y="857232"/>
            <a:ext cx="2928926" cy="830997"/>
          </a:xfrm>
          <a:prstGeom prst="rect">
            <a:avLst/>
          </a:prstGeom>
          <a:noFill/>
        </p:spPr>
        <p:txBody>
          <a:bodyPr wrap="square" rtlCol="0">
            <a:spAutoFit/>
          </a:bodyPr>
          <a:lstStyle/>
          <a:p>
            <a:r>
              <a:rPr lang="nl-NL" sz="2400" b="1" dirty="0" smtClean="0"/>
              <a:t>W+, gemiddeld jaar </a:t>
            </a:r>
          </a:p>
          <a:p>
            <a:r>
              <a:rPr lang="nl-NL" sz="2400" b="1" dirty="0" smtClean="0"/>
              <a:t>t.o.v. huidige situatie</a:t>
            </a:r>
            <a:endParaRPr lang="nl-NL" sz="2400" b="1" dirty="0"/>
          </a:p>
        </p:txBody>
      </p:sp>
    </p:spTree>
    <p:extLst>
      <p:ext uri="{BB962C8B-B14F-4D97-AF65-F5344CB8AC3E}">
        <p14:creationId xmlns:p14="http://schemas.microsoft.com/office/powerpoint/2010/main" val="261705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0"/>
            <a:ext cx="5576929"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500694" y="2857496"/>
            <a:ext cx="1500198" cy="2482146"/>
          </a:xfrm>
          <a:prstGeom prst="rect">
            <a:avLst/>
          </a:prstGeom>
          <a:noFill/>
          <a:ln w="9525">
            <a:noFill/>
            <a:miter lim="800000"/>
            <a:headEnd/>
            <a:tailEnd/>
          </a:ln>
          <a:effectLst/>
        </p:spPr>
      </p:pic>
      <p:sp>
        <p:nvSpPr>
          <p:cNvPr id="7" name="Tekstvak 6"/>
          <p:cNvSpPr txBox="1"/>
          <p:nvPr/>
        </p:nvSpPr>
        <p:spPr>
          <a:xfrm>
            <a:off x="5786446" y="2500306"/>
            <a:ext cx="785818" cy="338554"/>
          </a:xfrm>
          <a:prstGeom prst="rect">
            <a:avLst/>
          </a:prstGeom>
          <a:noFill/>
        </p:spPr>
        <p:txBody>
          <a:bodyPr wrap="square" rtlCol="0">
            <a:spAutoFit/>
          </a:bodyPr>
          <a:lstStyle/>
          <a:p>
            <a:r>
              <a:rPr lang="nl-NL" sz="1600" b="1" dirty="0" smtClean="0"/>
              <a:t>m NAP</a:t>
            </a:r>
            <a:endParaRPr lang="nl-NL" sz="1600" b="1" dirty="0"/>
          </a:p>
        </p:txBody>
      </p:sp>
      <p:sp>
        <p:nvSpPr>
          <p:cNvPr id="8" name="Tekstvak 7"/>
          <p:cNvSpPr txBox="1"/>
          <p:nvPr/>
        </p:nvSpPr>
        <p:spPr>
          <a:xfrm>
            <a:off x="4357686" y="285728"/>
            <a:ext cx="4786314" cy="523220"/>
          </a:xfrm>
          <a:prstGeom prst="rect">
            <a:avLst/>
          </a:prstGeom>
          <a:noFill/>
        </p:spPr>
        <p:txBody>
          <a:bodyPr wrap="square" rtlCol="0">
            <a:spAutoFit/>
          </a:bodyPr>
          <a:lstStyle/>
          <a:p>
            <a:r>
              <a:rPr lang="nl-NL" sz="2800" b="1" dirty="0" smtClean="0"/>
              <a:t>Diepte 150 mg/l chloride vlak</a:t>
            </a:r>
            <a:endParaRPr lang="nl-NL" sz="2800" b="1" dirty="0"/>
          </a:p>
        </p:txBody>
      </p:sp>
      <p:sp>
        <p:nvSpPr>
          <p:cNvPr id="9" name="Tekstvak 8"/>
          <p:cNvSpPr txBox="1"/>
          <p:nvPr/>
        </p:nvSpPr>
        <p:spPr>
          <a:xfrm>
            <a:off x="5000628" y="857232"/>
            <a:ext cx="2357454" cy="461665"/>
          </a:xfrm>
          <a:prstGeom prst="rect">
            <a:avLst/>
          </a:prstGeom>
          <a:noFill/>
        </p:spPr>
        <p:txBody>
          <a:bodyPr wrap="square" rtlCol="0">
            <a:spAutoFit/>
          </a:bodyPr>
          <a:lstStyle/>
          <a:p>
            <a:r>
              <a:rPr lang="nl-NL" sz="2400" b="1" dirty="0" smtClean="0"/>
              <a:t>Huidig klimaat</a:t>
            </a:r>
            <a:endParaRPr lang="nl-NL" sz="2400" b="1" dirty="0"/>
          </a:p>
        </p:txBody>
      </p:sp>
    </p:spTree>
    <p:extLst>
      <p:ext uri="{BB962C8B-B14F-4D97-AF65-F5344CB8AC3E}">
        <p14:creationId xmlns:p14="http://schemas.microsoft.com/office/powerpoint/2010/main" val="58771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428596" y="-7593"/>
            <a:ext cx="4429123" cy="6865593"/>
          </a:xfrm>
          <a:prstGeom prst="rect">
            <a:avLst/>
          </a:prstGeom>
          <a:noFill/>
          <a:ln w="9525">
            <a:noFill/>
            <a:miter lim="800000"/>
            <a:headEnd/>
            <a:tailEnd/>
          </a:ln>
          <a:effectLst/>
        </p:spPr>
      </p:pic>
      <p:sp>
        <p:nvSpPr>
          <p:cNvPr id="6" name="Tekstvak 5"/>
          <p:cNvSpPr txBox="1"/>
          <p:nvPr/>
        </p:nvSpPr>
        <p:spPr>
          <a:xfrm>
            <a:off x="2500298" y="6286520"/>
            <a:ext cx="2000264" cy="461665"/>
          </a:xfrm>
          <a:prstGeom prst="rect">
            <a:avLst/>
          </a:prstGeom>
          <a:noFill/>
        </p:spPr>
        <p:txBody>
          <a:bodyPr wrap="square" rtlCol="0">
            <a:spAutoFit/>
          </a:bodyPr>
          <a:lstStyle/>
          <a:p>
            <a:r>
              <a:rPr lang="nl-NL" sz="2400" b="1" dirty="0" smtClean="0"/>
              <a:t>G, droog jaar</a:t>
            </a:r>
            <a:endParaRPr lang="nl-NL" sz="2400" b="1" dirty="0"/>
          </a:p>
        </p:txBody>
      </p:sp>
      <p:pic>
        <p:nvPicPr>
          <p:cNvPr id="60420" name="Picture 4"/>
          <p:cNvPicPr>
            <a:picLocks noChangeAspect="1" noChangeArrowheads="1"/>
          </p:cNvPicPr>
          <p:nvPr/>
        </p:nvPicPr>
        <p:blipFill>
          <a:blip r:embed="rId4" cstate="print"/>
          <a:srcRect/>
          <a:stretch>
            <a:fillRect/>
          </a:stretch>
        </p:blipFill>
        <p:spPr bwMode="auto">
          <a:xfrm>
            <a:off x="4772011" y="0"/>
            <a:ext cx="4371989" cy="6870269"/>
          </a:xfrm>
          <a:prstGeom prst="rect">
            <a:avLst/>
          </a:prstGeom>
          <a:noFill/>
          <a:ln w="9525">
            <a:noFill/>
            <a:miter lim="800000"/>
            <a:headEnd/>
            <a:tailEnd/>
          </a:ln>
          <a:effectLst/>
        </p:spPr>
      </p:pic>
      <p:pic>
        <p:nvPicPr>
          <p:cNvPr id="60421" name="Picture 5"/>
          <p:cNvPicPr>
            <a:picLocks noChangeAspect="1" noChangeArrowheads="1"/>
          </p:cNvPicPr>
          <p:nvPr/>
        </p:nvPicPr>
        <p:blipFill>
          <a:blip r:embed="rId5" cstate="print"/>
          <a:srcRect/>
          <a:stretch>
            <a:fillRect/>
          </a:stretch>
        </p:blipFill>
        <p:spPr bwMode="auto">
          <a:xfrm>
            <a:off x="0" y="428604"/>
            <a:ext cx="2500330" cy="1298018"/>
          </a:xfrm>
          <a:prstGeom prst="rect">
            <a:avLst/>
          </a:prstGeom>
          <a:noFill/>
          <a:ln w="9525">
            <a:noFill/>
            <a:miter lim="800000"/>
            <a:headEnd/>
            <a:tailEnd/>
          </a:ln>
          <a:effectLst/>
        </p:spPr>
      </p:pic>
      <p:sp>
        <p:nvSpPr>
          <p:cNvPr id="11" name="Tekstvak 10"/>
          <p:cNvSpPr txBox="1"/>
          <p:nvPr/>
        </p:nvSpPr>
        <p:spPr>
          <a:xfrm>
            <a:off x="6786578" y="6286520"/>
            <a:ext cx="2143140" cy="461665"/>
          </a:xfrm>
          <a:prstGeom prst="rect">
            <a:avLst/>
          </a:prstGeom>
          <a:noFill/>
        </p:spPr>
        <p:txBody>
          <a:bodyPr wrap="square" rtlCol="0">
            <a:spAutoFit/>
          </a:bodyPr>
          <a:lstStyle/>
          <a:p>
            <a:r>
              <a:rPr lang="nl-NL" sz="2400" b="1" dirty="0" smtClean="0"/>
              <a:t>W+, droog jaar</a:t>
            </a:r>
            <a:endParaRPr lang="nl-NL" sz="2400" b="1" dirty="0"/>
          </a:p>
        </p:txBody>
      </p:sp>
      <p:sp>
        <p:nvSpPr>
          <p:cNvPr id="13" name="Tekstvak 12"/>
          <p:cNvSpPr txBox="1"/>
          <p:nvPr/>
        </p:nvSpPr>
        <p:spPr>
          <a:xfrm>
            <a:off x="0" y="0"/>
            <a:ext cx="8001024" cy="461665"/>
          </a:xfrm>
          <a:prstGeom prst="rect">
            <a:avLst/>
          </a:prstGeom>
          <a:noFill/>
        </p:spPr>
        <p:txBody>
          <a:bodyPr wrap="square" rtlCol="0">
            <a:spAutoFit/>
          </a:bodyPr>
          <a:lstStyle/>
          <a:p>
            <a:r>
              <a:rPr lang="nl-NL" sz="2400" b="1" dirty="0" smtClean="0"/>
              <a:t>Verandering diepte </a:t>
            </a:r>
            <a:r>
              <a:rPr lang="nl-NL" sz="2400" b="1" dirty="0" err="1" smtClean="0"/>
              <a:t>chloridevlak</a:t>
            </a:r>
            <a:r>
              <a:rPr lang="nl-NL" sz="2400" b="1" dirty="0" smtClean="0"/>
              <a:t> (150 mg/l) in m t.o.v. huidig</a:t>
            </a:r>
            <a:endParaRPr lang="nl-NL" sz="2400" b="1" dirty="0"/>
          </a:p>
        </p:txBody>
      </p:sp>
    </p:spTree>
    <p:extLst>
      <p:ext uri="{BB962C8B-B14F-4D97-AF65-F5344CB8AC3E}">
        <p14:creationId xmlns:p14="http://schemas.microsoft.com/office/powerpoint/2010/main" val="4158443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Conclusies</a:t>
            </a:r>
            <a:endParaRPr lang="nl-NL" dirty="0"/>
          </a:p>
        </p:txBody>
      </p:sp>
      <p:sp>
        <p:nvSpPr>
          <p:cNvPr id="3" name="Tijdelijke aanduiding voor inhoud 2"/>
          <p:cNvSpPr>
            <a:spLocks noGrp="1"/>
          </p:cNvSpPr>
          <p:nvPr>
            <p:ph idx="1"/>
          </p:nvPr>
        </p:nvSpPr>
        <p:spPr>
          <a:xfrm>
            <a:off x="467544" y="1268760"/>
            <a:ext cx="8229600" cy="5256584"/>
          </a:xfrm>
        </p:spPr>
        <p:txBody>
          <a:bodyPr>
            <a:normAutofit lnSpcReduction="10000"/>
          </a:bodyPr>
          <a:lstStyle/>
          <a:p>
            <a:r>
              <a:rPr lang="nl-NL" dirty="0" smtClean="0"/>
              <a:t>Binnen ieder klimaat grote verschillen per jaar</a:t>
            </a:r>
          </a:p>
          <a:p>
            <a:pPr>
              <a:buNone/>
            </a:pPr>
            <a:r>
              <a:rPr lang="nl-NL" sz="2400" dirty="0" smtClean="0"/>
              <a:t>	(“zeer droog” in huidig klimaat ≈ gemiddeld neerslagtekort in W+) </a:t>
            </a:r>
          </a:p>
          <a:p>
            <a:r>
              <a:rPr lang="nl-NL" dirty="0" smtClean="0"/>
              <a:t>G klimaatscenario:  beperkte verandering</a:t>
            </a:r>
          </a:p>
          <a:p>
            <a:r>
              <a:rPr lang="nl-NL" dirty="0" smtClean="0"/>
              <a:t>W+ klimaatscenario:</a:t>
            </a:r>
          </a:p>
          <a:p>
            <a:pPr lvl="1"/>
            <a:r>
              <a:rPr lang="nl-NL" dirty="0" smtClean="0"/>
              <a:t>Jaarsom neerslag ± gelijk maar: drogere zomers, nattere winters</a:t>
            </a:r>
          </a:p>
          <a:p>
            <a:pPr lvl="1"/>
            <a:r>
              <a:rPr lang="nl-NL" dirty="0" smtClean="0"/>
              <a:t>Afname zoetwatervoorraad</a:t>
            </a:r>
          </a:p>
          <a:p>
            <a:pPr lvl="1"/>
            <a:r>
              <a:rPr lang="nl-NL" dirty="0" smtClean="0"/>
              <a:t>Bijna overal zouter</a:t>
            </a:r>
          </a:p>
          <a:p>
            <a:pPr lvl="1"/>
            <a:endParaRPr lang="nl-NL" dirty="0" smtClean="0"/>
          </a:p>
          <a:p>
            <a:endParaRPr lang="nl-NL" dirty="0"/>
          </a:p>
        </p:txBody>
      </p:sp>
    </p:spTree>
    <p:extLst>
      <p:ext uri="{BB962C8B-B14F-4D97-AF65-F5344CB8AC3E}">
        <p14:creationId xmlns:p14="http://schemas.microsoft.com/office/powerpoint/2010/main" val="2809270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helpdeskwater.nl/publish/pages/18856/scenariocoordinatie1.jpg"/>
          <p:cNvPicPr>
            <a:picLocks noChangeAspect="1" noChangeArrowheads="1"/>
          </p:cNvPicPr>
          <p:nvPr/>
        </p:nvPicPr>
        <p:blipFill>
          <a:blip r:embed="rId2" cstate="print"/>
          <a:srcRect/>
          <a:stretch>
            <a:fillRect/>
          </a:stretch>
        </p:blipFill>
        <p:spPr bwMode="auto">
          <a:xfrm>
            <a:off x="1547664" y="404664"/>
            <a:ext cx="6264696" cy="5723655"/>
          </a:xfrm>
          <a:prstGeom prst="rect">
            <a:avLst/>
          </a:prstGeom>
          <a:noFill/>
        </p:spPr>
      </p:pic>
    </p:spTree>
    <p:extLst>
      <p:ext uri="{BB962C8B-B14F-4D97-AF65-F5344CB8AC3E}">
        <p14:creationId xmlns:p14="http://schemas.microsoft.com/office/powerpoint/2010/main" val="4291419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Klimaatverandering</a:t>
            </a:r>
          </a:p>
        </p:txBody>
      </p:sp>
      <p:sp>
        <p:nvSpPr>
          <p:cNvPr id="3" name="Tijdelijke aanduiding voor tekst 2"/>
          <p:cNvSpPr>
            <a:spLocks noGrp="1"/>
          </p:cNvSpPr>
          <p:nvPr>
            <p:ph type="body" sz="quarter" idx="13"/>
          </p:nvPr>
        </p:nvSpPr>
        <p:spPr/>
        <p:txBody>
          <a:bodyPr>
            <a:normAutofit/>
          </a:bodyPr>
          <a:lstStyle/>
          <a:p>
            <a:pPr marL="0" indent="0">
              <a:buNone/>
            </a:pPr>
            <a:r>
              <a:rPr lang="nl-NL" sz="2800" dirty="0" smtClean="0"/>
              <a:t>Door toename verdamping neemt het gemiddelde neerslagtekort in het zomerseizoen voor alle scenario’s toe.</a:t>
            </a:r>
          </a:p>
          <a:p>
            <a:pPr marL="0" indent="0">
              <a:buNone/>
            </a:pPr>
            <a:r>
              <a:rPr lang="nl-NL" sz="2800" dirty="0"/>
              <a:t>E</a:t>
            </a:r>
            <a:r>
              <a:rPr lang="nl-NL" sz="2800" dirty="0" smtClean="0"/>
              <a:t>ens in 10 jaar droge zomer nu, wordt:</a:t>
            </a:r>
          </a:p>
          <a:p>
            <a:r>
              <a:rPr lang="nl-NL" b="1" dirty="0">
                <a:solidFill>
                  <a:srgbClr val="92D050"/>
                </a:solidFill>
              </a:rPr>
              <a:t>G</a:t>
            </a:r>
            <a:r>
              <a:rPr lang="nl-NL" b="1" baseline="-25000" dirty="0">
                <a:solidFill>
                  <a:srgbClr val="92D050"/>
                </a:solidFill>
              </a:rPr>
              <a:t>L</a:t>
            </a:r>
            <a:r>
              <a:rPr lang="nl-NL" dirty="0">
                <a:solidFill>
                  <a:srgbClr val="92D050"/>
                </a:solidFill>
              </a:rPr>
              <a:t>: </a:t>
            </a:r>
            <a:r>
              <a:rPr lang="nl-NL" dirty="0" smtClean="0">
                <a:solidFill>
                  <a:srgbClr val="92D050"/>
                </a:solidFill>
              </a:rPr>
              <a:t>eens per 9 jaar</a:t>
            </a:r>
            <a:endParaRPr lang="nl-NL" baseline="-25000" dirty="0">
              <a:solidFill>
                <a:srgbClr val="92D050"/>
              </a:solidFill>
            </a:endParaRPr>
          </a:p>
          <a:p>
            <a:r>
              <a:rPr lang="nl-NL" b="1" dirty="0">
                <a:solidFill>
                  <a:srgbClr val="FFCC00"/>
                </a:solidFill>
              </a:rPr>
              <a:t>G</a:t>
            </a:r>
            <a:r>
              <a:rPr lang="nl-NL" b="1" baseline="-25000" dirty="0">
                <a:solidFill>
                  <a:srgbClr val="FFCC00"/>
                </a:solidFill>
              </a:rPr>
              <a:t>H</a:t>
            </a:r>
            <a:r>
              <a:rPr lang="nl-NL" dirty="0">
                <a:solidFill>
                  <a:srgbClr val="FFCC00"/>
                </a:solidFill>
              </a:rPr>
              <a:t>: </a:t>
            </a:r>
            <a:r>
              <a:rPr lang="nl-NL" dirty="0" smtClean="0">
                <a:solidFill>
                  <a:srgbClr val="FFCC00"/>
                </a:solidFill>
              </a:rPr>
              <a:t>eens per 7 jaar</a:t>
            </a:r>
            <a:endParaRPr lang="nl-NL" b="1" dirty="0" smtClean="0">
              <a:solidFill>
                <a:srgbClr val="FFCC00"/>
              </a:solidFill>
            </a:endParaRPr>
          </a:p>
          <a:p>
            <a:r>
              <a:rPr lang="nl-NL" b="1" dirty="0" smtClean="0">
                <a:solidFill>
                  <a:srgbClr val="7030A0"/>
                </a:solidFill>
              </a:rPr>
              <a:t>W</a:t>
            </a:r>
            <a:r>
              <a:rPr lang="nl-NL" b="1" baseline="-25000" dirty="0" smtClean="0">
                <a:solidFill>
                  <a:srgbClr val="7030A0"/>
                </a:solidFill>
              </a:rPr>
              <a:t>L</a:t>
            </a:r>
            <a:r>
              <a:rPr lang="nl-NL" dirty="0" smtClean="0">
                <a:solidFill>
                  <a:srgbClr val="7030A0"/>
                </a:solidFill>
              </a:rPr>
              <a:t>: eens per </a:t>
            </a:r>
            <a:r>
              <a:rPr lang="nl-NL" dirty="0">
                <a:solidFill>
                  <a:srgbClr val="7030A0"/>
                </a:solidFill>
              </a:rPr>
              <a:t>9</a:t>
            </a:r>
            <a:r>
              <a:rPr lang="nl-NL" dirty="0" smtClean="0">
                <a:solidFill>
                  <a:srgbClr val="7030A0"/>
                </a:solidFill>
              </a:rPr>
              <a:t> jaar</a:t>
            </a:r>
          </a:p>
          <a:p>
            <a:r>
              <a:rPr lang="nl-NL" b="1" dirty="0" smtClean="0">
                <a:solidFill>
                  <a:srgbClr val="CC0066"/>
                </a:solidFill>
              </a:rPr>
              <a:t>W</a:t>
            </a:r>
            <a:r>
              <a:rPr lang="nl-NL" b="1" baseline="-25000" dirty="0" smtClean="0">
                <a:solidFill>
                  <a:srgbClr val="CC0066"/>
                </a:solidFill>
              </a:rPr>
              <a:t>H</a:t>
            </a:r>
            <a:r>
              <a:rPr lang="nl-NL" dirty="0">
                <a:solidFill>
                  <a:srgbClr val="CC0066"/>
                </a:solidFill>
              </a:rPr>
              <a:t>: </a:t>
            </a:r>
            <a:r>
              <a:rPr lang="nl-NL" dirty="0" smtClean="0">
                <a:solidFill>
                  <a:srgbClr val="CC0066"/>
                </a:solidFill>
              </a:rPr>
              <a:t>eens per 6 jaar</a:t>
            </a:r>
          </a:p>
          <a:p>
            <a:endParaRPr lang="nl-NL" b="1" dirty="0"/>
          </a:p>
          <a:p>
            <a:pPr marL="0" indent="0">
              <a:buNone/>
            </a:pPr>
            <a:r>
              <a:rPr lang="nl-NL" b="1" dirty="0" smtClean="0"/>
              <a:t>De zomers worden in alle scenario’s droger!</a:t>
            </a:r>
            <a:endParaRPr lang="nl-NL" b="1" dirty="0"/>
          </a:p>
        </p:txBody>
      </p:sp>
    </p:spTree>
    <p:extLst>
      <p:ext uri="{BB962C8B-B14F-4D97-AF65-F5344CB8AC3E}">
        <p14:creationId xmlns:p14="http://schemas.microsoft.com/office/powerpoint/2010/main" val="162278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Regionale verschillen</a:t>
            </a:r>
            <a:endParaRPr lang="nl-NL" dirty="0"/>
          </a:p>
        </p:txBody>
      </p:sp>
      <p:sp>
        <p:nvSpPr>
          <p:cNvPr id="3" name="Tijdelijke aanduiding voor tekst 2"/>
          <p:cNvSpPr>
            <a:spLocks noGrp="1"/>
          </p:cNvSpPr>
          <p:nvPr>
            <p:ph type="body" sz="quarter" idx="13"/>
          </p:nvPr>
        </p:nvSpPr>
        <p:spPr/>
        <p:txBody>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80728"/>
            <a:ext cx="5328592" cy="581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59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Klimaatverandering en zout</a:t>
            </a:r>
            <a:endParaRPr lang="nl-NL" dirty="0"/>
          </a:p>
        </p:txBody>
      </p:sp>
      <p:sp>
        <p:nvSpPr>
          <p:cNvPr id="3" name="Tijdelijke aanduiding voor tekst 2"/>
          <p:cNvSpPr>
            <a:spLocks noGrp="1"/>
          </p:cNvSpPr>
          <p:nvPr>
            <p:ph type="body" sz="quarter" idx="13"/>
          </p:nvPr>
        </p:nvSpPr>
        <p:spPr>
          <a:xfrm>
            <a:off x="250825" y="1412875"/>
            <a:ext cx="6112324" cy="5256485"/>
          </a:xfrm>
        </p:spPr>
        <p:txBody>
          <a:bodyPr/>
          <a:lstStyle/>
          <a:p>
            <a:pPr marL="0" indent="0">
              <a:buNone/>
            </a:pPr>
            <a:r>
              <a:rPr lang="nl-NL" dirty="0" smtClean="0"/>
              <a:t>In 2012 is op basis van de KNMI’06 scenario’s een effectenstudie voor Texel uitgevoerd.</a:t>
            </a:r>
          </a:p>
          <a:p>
            <a:pPr marL="0" indent="0">
              <a:buNone/>
            </a:pPr>
            <a:endParaRPr lang="nl-NL" dirty="0"/>
          </a:p>
          <a:p>
            <a:pPr marL="0" indent="0">
              <a:buNone/>
            </a:pPr>
            <a:r>
              <a:rPr lang="nl-NL" dirty="0" smtClean="0"/>
              <a:t>De figuur toont de toename van de chlorideconcentratie in de ondiepe bodem (freatisch grondwater) in scenario W</a:t>
            </a:r>
            <a:r>
              <a:rPr lang="nl-NL" baseline="30000" dirty="0" smtClean="0"/>
              <a:t>+</a:t>
            </a:r>
            <a:r>
              <a:rPr lang="nl-NL" dirty="0" smtClean="0"/>
              <a:t>.</a:t>
            </a:r>
            <a:endParaRPr lang="nl-NL" baseline="300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6200000">
            <a:off x="4324830" y="2010936"/>
            <a:ext cx="6894000" cy="281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76056" y="5085184"/>
            <a:ext cx="1237956" cy="156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950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Toename droge zomers op Texel</a:t>
            </a:r>
            <a:endParaRPr lang="nl-NL" dirty="0"/>
          </a:p>
        </p:txBody>
      </p:sp>
      <p:sp>
        <p:nvSpPr>
          <p:cNvPr id="3" name="Tijdelijke aanduiding voor tekst 2"/>
          <p:cNvSpPr>
            <a:spLocks noGrp="1"/>
          </p:cNvSpPr>
          <p:nvPr>
            <p:ph type="body" sz="quarter" idx="13"/>
          </p:nvPr>
        </p:nvSpPr>
        <p:spPr>
          <a:xfrm>
            <a:off x="250825" y="1412875"/>
            <a:ext cx="5993923" cy="5256485"/>
          </a:xfrm>
        </p:spPr>
        <p:txBody>
          <a:bodyPr>
            <a:normAutofit lnSpcReduction="10000"/>
          </a:bodyPr>
          <a:lstStyle/>
          <a:p>
            <a:pPr marL="0" indent="0" defTabSz="652463">
              <a:buFontTx/>
              <a:buNone/>
            </a:pPr>
            <a:r>
              <a:rPr lang="nl-NL" altLang="nl-NL" dirty="0" smtClean="0">
                <a:latin typeface="Verdana" pitchFamily="34" charset="0"/>
              </a:rPr>
              <a:t>Texel kent verschillende structuren en </a:t>
            </a:r>
            <a:r>
              <a:rPr lang="nl-NL" altLang="nl-NL" dirty="0">
                <a:latin typeface="Verdana" pitchFamily="34" charset="0"/>
              </a:rPr>
              <a:t>zoetwatergebruik:</a:t>
            </a:r>
          </a:p>
          <a:p>
            <a:pPr marL="0" indent="0" defTabSz="652463">
              <a:buFontTx/>
              <a:buNone/>
            </a:pPr>
            <a:endParaRPr lang="nl-NL" altLang="nl-NL" dirty="0">
              <a:latin typeface="Verdana" pitchFamily="34" charset="0"/>
            </a:endParaRPr>
          </a:p>
          <a:p>
            <a:pPr marL="0" indent="0" defTabSz="652463">
              <a:buFontTx/>
              <a:buNone/>
            </a:pPr>
            <a:r>
              <a:rPr lang="nl-NL" altLang="nl-NL" b="1" dirty="0">
                <a:solidFill>
                  <a:srgbClr val="00B0F0"/>
                </a:solidFill>
                <a:latin typeface="Verdana" pitchFamily="34" charset="0"/>
              </a:rPr>
              <a:t>1</a:t>
            </a:r>
            <a:r>
              <a:rPr lang="nl-NL" altLang="nl-NL" dirty="0">
                <a:latin typeface="Verdana" pitchFamily="34" charset="0"/>
              </a:rPr>
              <a:t> </a:t>
            </a:r>
            <a:r>
              <a:rPr lang="nl-NL" altLang="nl-NL" dirty="0" smtClean="0">
                <a:latin typeface="Verdana" pitchFamily="34" charset="0"/>
              </a:rPr>
              <a:t>Oude land: </a:t>
            </a:r>
            <a:r>
              <a:rPr lang="nl-NL" altLang="nl-NL" dirty="0">
                <a:latin typeface="Verdana" pitchFamily="34" charset="0"/>
              </a:rPr>
              <a:t>fijnmazig, reliëf, veel slootjes en peilgebieden; zoet drangwater</a:t>
            </a:r>
          </a:p>
          <a:p>
            <a:pPr marL="0" indent="0" defTabSz="652463">
              <a:buFontTx/>
              <a:buNone/>
            </a:pPr>
            <a:endParaRPr lang="nl-NL" altLang="nl-NL" dirty="0">
              <a:latin typeface="Verdana" pitchFamily="34" charset="0"/>
            </a:endParaRPr>
          </a:p>
          <a:p>
            <a:pPr marL="0" indent="0" defTabSz="652463">
              <a:buFontTx/>
              <a:buNone/>
            </a:pPr>
            <a:r>
              <a:rPr lang="nl-NL" altLang="nl-NL" b="1" dirty="0">
                <a:solidFill>
                  <a:srgbClr val="FFC000"/>
                </a:solidFill>
                <a:latin typeface="Verdana" pitchFamily="34" charset="0"/>
              </a:rPr>
              <a:t>2</a:t>
            </a:r>
            <a:r>
              <a:rPr lang="nl-NL" altLang="nl-NL" dirty="0">
                <a:latin typeface="Verdana" pitchFamily="34" charset="0"/>
              </a:rPr>
              <a:t> </a:t>
            </a:r>
            <a:r>
              <a:rPr lang="nl-NL" altLang="nl-NL" dirty="0" smtClean="0">
                <a:latin typeface="Verdana" pitchFamily="34" charset="0"/>
              </a:rPr>
              <a:t>Nieuw land: </a:t>
            </a:r>
            <a:r>
              <a:rPr lang="nl-NL" altLang="nl-NL" dirty="0">
                <a:latin typeface="Verdana" pitchFamily="34" charset="0"/>
              </a:rPr>
              <a:t>grootschalige inrichting, vlak, brakke kwel, beperkte zoete kwel</a:t>
            </a:r>
          </a:p>
          <a:p>
            <a:pPr marL="0" indent="0" defTabSz="652463">
              <a:buFontTx/>
              <a:buNone/>
            </a:pPr>
            <a:endParaRPr lang="nl-NL" altLang="nl-NL" dirty="0">
              <a:latin typeface="Verdana" pitchFamily="34" charset="0"/>
            </a:endParaRPr>
          </a:p>
          <a:p>
            <a:pPr marL="0" indent="0" defTabSz="652463">
              <a:buFontTx/>
              <a:buNone/>
            </a:pPr>
            <a:r>
              <a:rPr lang="nl-NL" altLang="nl-NL" b="1" dirty="0">
                <a:solidFill>
                  <a:srgbClr val="FF0000"/>
                </a:solidFill>
                <a:latin typeface="Verdana" pitchFamily="34" charset="0"/>
              </a:rPr>
              <a:t>3</a:t>
            </a:r>
            <a:r>
              <a:rPr lang="nl-NL" altLang="nl-NL" dirty="0">
                <a:latin typeface="Verdana" pitchFamily="34" charset="0"/>
              </a:rPr>
              <a:t> </a:t>
            </a:r>
            <a:r>
              <a:rPr lang="nl-NL" altLang="nl-NL" dirty="0" smtClean="0">
                <a:latin typeface="Verdana" pitchFamily="34" charset="0"/>
              </a:rPr>
              <a:t>Nieuw land: grote </a:t>
            </a:r>
            <a:r>
              <a:rPr lang="nl-NL" altLang="nl-NL" dirty="0">
                <a:latin typeface="Verdana" pitchFamily="34" charset="0"/>
              </a:rPr>
              <a:t>drooglegging, opbouw grote zoetwaterlens, </a:t>
            </a:r>
            <a:r>
              <a:rPr lang="nl-NL" altLang="nl-NL" dirty="0" smtClean="0">
                <a:latin typeface="Verdana" pitchFamily="34" charset="0"/>
              </a:rPr>
              <a:t>zoute kwel, geen </a:t>
            </a:r>
            <a:r>
              <a:rPr lang="nl-NL" altLang="nl-NL" dirty="0">
                <a:latin typeface="Verdana" pitchFamily="34" charset="0"/>
              </a:rPr>
              <a:t>aanvoer van zoet </a:t>
            </a:r>
            <a:r>
              <a:rPr lang="nl-NL" altLang="nl-NL" dirty="0" smtClean="0">
                <a:latin typeface="Verdana" pitchFamily="34" charset="0"/>
              </a:rPr>
              <a:t>water</a:t>
            </a:r>
            <a:endParaRPr lang="nl-NL"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6200000">
            <a:off x="4274479" y="1963114"/>
            <a:ext cx="6892539"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al 4"/>
          <p:cNvSpPr>
            <a:spLocks noChangeAspect="1"/>
          </p:cNvSpPr>
          <p:nvPr/>
        </p:nvSpPr>
        <p:spPr>
          <a:xfrm>
            <a:off x="6804248" y="4869208"/>
            <a:ext cx="432000" cy="43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b="1" dirty="0">
                <a:solidFill>
                  <a:srgbClr val="00B0F0"/>
                </a:solidFill>
              </a:rPr>
              <a:t>1</a:t>
            </a:r>
          </a:p>
        </p:txBody>
      </p:sp>
      <p:sp>
        <p:nvSpPr>
          <p:cNvPr id="8" name="Ovaal 7"/>
          <p:cNvSpPr>
            <a:spLocks noChangeAspect="1"/>
          </p:cNvSpPr>
          <p:nvPr/>
        </p:nvSpPr>
        <p:spPr>
          <a:xfrm>
            <a:off x="7504748" y="3284984"/>
            <a:ext cx="432000" cy="43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b="1" dirty="0">
                <a:solidFill>
                  <a:srgbClr val="00B0F0"/>
                </a:solidFill>
              </a:rPr>
              <a:t>1</a:t>
            </a:r>
          </a:p>
        </p:txBody>
      </p:sp>
      <p:sp>
        <p:nvSpPr>
          <p:cNvPr id="9" name="Ovaal 8"/>
          <p:cNvSpPr>
            <a:spLocks noChangeAspect="1"/>
          </p:cNvSpPr>
          <p:nvPr/>
        </p:nvSpPr>
        <p:spPr>
          <a:xfrm>
            <a:off x="7236296" y="1772816"/>
            <a:ext cx="432000" cy="43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b="1" dirty="0" smtClean="0">
                <a:solidFill>
                  <a:srgbClr val="FFC000"/>
                </a:solidFill>
              </a:rPr>
              <a:t>2</a:t>
            </a:r>
            <a:endParaRPr lang="nl-NL" b="1" dirty="0">
              <a:solidFill>
                <a:srgbClr val="FFC000"/>
              </a:solidFill>
            </a:endParaRPr>
          </a:p>
        </p:txBody>
      </p:sp>
      <p:sp>
        <p:nvSpPr>
          <p:cNvPr id="10" name="Ovaal 9"/>
          <p:cNvSpPr>
            <a:spLocks noChangeAspect="1"/>
          </p:cNvSpPr>
          <p:nvPr/>
        </p:nvSpPr>
        <p:spPr>
          <a:xfrm>
            <a:off x="7820648" y="5157192"/>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b="1" dirty="0" smtClean="0">
                <a:solidFill>
                  <a:srgbClr val="FF0000"/>
                </a:solidFill>
              </a:rPr>
              <a:t>3</a:t>
            </a:r>
            <a:endParaRPr lang="nl-NL" b="1" dirty="0">
              <a:solidFill>
                <a:srgbClr val="FF0000"/>
              </a:solidFill>
            </a:endParaRPr>
          </a:p>
        </p:txBody>
      </p:sp>
      <p:sp>
        <p:nvSpPr>
          <p:cNvPr id="11" name="Ovaal 10"/>
          <p:cNvSpPr>
            <a:spLocks noChangeAspect="1"/>
          </p:cNvSpPr>
          <p:nvPr/>
        </p:nvSpPr>
        <p:spPr>
          <a:xfrm>
            <a:off x="8244408" y="1988888"/>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b="1" dirty="0" smtClean="0">
                <a:solidFill>
                  <a:srgbClr val="FF0000"/>
                </a:solidFill>
              </a:rPr>
              <a:t>3</a:t>
            </a:r>
            <a:endParaRPr lang="nl-NL" b="1" dirty="0">
              <a:solidFill>
                <a:srgbClr val="FF0000"/>
              </a:solidFill>
            </a:endParaRPr>
          </a:p>
        </p:txBody>
      </p:sp>
    </p:spTree>
    <p:extLst>
      <p:ext uri="{BB962C8B-B14F-4D97-AF65-F5344CB8AC3E}">
        <p14:creationId xmlns:p14="http://schemas.microsoft.com/office/powerpoint/2010/main" val="61014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Toename droge zomers op Texel</a:t>
            </a:r>
          </a:p>
        </p:txBody>
      </p:sp>
      <p:sp>
        <p:nvSpPr>
          <p:cNvPr id="3" name="Tijdelijke aanduiding voor tekst 2"/>
          <p:cNvSpPr>
            <a:spLocks noGrp="1"/>
          </p:cNvSpPr>
          <p:nvPr>
            <p:ph type="body" sz="quarter" idx="13"/>
          </p:nvPr>
        </p:nvSpPr>
        <p:spPr/>
        <p:txBody>
          <a:bodyPr>
            <a:normAutofit/>
          </a:bodyPr>
          <a:lstStyle/>
          <a:p>
            <a:pPr marL="0" indent="0">
              <a:buNone/>
            </a:pPr>
            <a:r>
              <a:rPr lang="nl-NL" dirty="0" smtClean="0"/>
              <a:t>Adaptatie strategieën:</a:t>
            </a:r>
          </a:p>
          <a:p>
            <a:r>
              <a:rPr lang="nl-NL" dirty="0" smtClean="0"/>
              <a:t>Zoetwaterlens vergroten;</a:t>
            </a:r>
            <a:endParaRPr lang="nl-NL" dirty="0"/>
          </a:p>
          <a:p>
            <a:r>
              <a:rPr lang="nl-NL" dirty="0" smtClean="0"/>
              <a:t>Zoet water vasthouden (peilbeheer);</a:t>
            </a:r>
            <a:endParaRPr lang="nl-NL" dirty="0"/>
          </a:p>
          <a:p>
            <a:r>
              <a:rPr lang="nl-NL" dirty="0"/>
              <a:t>Zoet water opslaan in de </a:t>
            </a:r>
            <a:r>
              <a:rPr lang="nl-NL" dirty="0" smtClean="0"/>
              <a:t>diepe ondergrond</a:t>
            </a:r>
            <a:r>
              <a:rPr lang="nl-NL" dirty="0"/>
              <a:t>;</a:t>
            </a:r>
            <a:endParaRPr lang="nl-NL" dirty="0" smtClean="0"/>
          </a:p>
          <a:p>
            <a:r>
              <a:rPr lang="nl-NL" dirty="0" smtClean="0"/>
              <a:t>Zoet water opslaan in bassins;</a:t>
            </a:r>
          </a:p>
          <a:p>
            <a:r>
              <a:rPr lang="nl-NL" dirty="0" smtClean="0"/>
              <a:t>Functies </a:t>
            </a:r>
            <a:r>
              <a:rPr lang="nl-NL" dirty="0" err="1" smtClean="0"/>
              <a:t>zoneren</a:t>
            </a:r>
            <a:r>
              <a:rPr lang="nl-NL" dirty="0" smtClean="0"/>
              <a:t>;</a:t>
            </a:r>
            <a:endParaRPr lang="nl-NL" dirty="0"/>
          </a:p>
          <a:p>
            <a:r>
              <a:rPr lang="nl-NL" dirty="0" smtClean="0"/>
              <a:t>Effluent </a:t>
            </a:r>
            <a:r>
              <a:rPr lang="nl-NL" dirty="0"/>
              <a:t>als </a:t>
            </a:r>
            <a:r>
              <a:rPr lang="nl-NL" dirty="0" smtClean="0"/>
              <a:t>zoetwaterbron;</a:t>
            </a:r>
            <a:endParaRPr lang="nl-NL" dirty="0"/>
          </a:p>
          <a:p>
            <a:r>
              <a:rPr lang="nl-NL" dirty="0" smtClean="0"/>
              <a:t>Zilte teelt;</a:t>
            </a:r>
          </a:p>
          <a:p>
            <a:r>
              <a:rPr lang="nl-NL" dirty="0" smtClean="0"/>
              <a:t>…</a:t>
            </a:r>
            <a:endParaRPr lang="nl-NL" dirty="0"/>
          </a:p>
          <a:p>
            <a:pPr marL="0" indent="0">
              <a:buNone/>
            </a:pPr>
            <a:endParaRPr lang="nl-NL" dirty="0"/>
          </a:p>
        </p:txBody>
      </p:sp>
    </p:spTree>
    <p:extLst>
      <p:ext uri="{BB962C8B-B14F-4D97-AF65-F5344CB8AC3E}">
        <p14:creationId xmlns:p14="http://schemas.microsoft.com/office/powerpoint/2010/main" val="85675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Toename droge zomers op Texel</a:t>
            </a:r>
          </a:p>
        </p:txBody>
      </p:sp>
      <p:sp>
        <p:nvSpPr>
          <p:cNvPr id="3" name="Tijdelijke aanduiding voor tekst 2"/>
          <p:cNvSpPr>
            <a:spLocks noGrp="1"/>
          </p:cNvSpPr>
          <p:nvPr>
            <p:ph type="body" sz="quarter" idx="13"/>
          </p:nvPr>
        </p:nvSpPr>
        <p:spPr/>
        <p:txBody>
          <a:bodyPr>
            <a:normAutofit/>
          </a:bodyPr>
          <a:lstStyle/>
          <a:p>
            <a:pPr marL="0" indent="0">
              <a:buNone/>
            </a:pPr>
            <a:r>
              <a:rPr lang="nl-NL" dirty="0" smtClean="0"/>
              <a:t>Adaptatie strategieën:</a:t>
            </a:r>
          </a:p>
          <a:p>
            <a:r>
              <a:rPr lang="nl-NL" b="1" dirty="0" smtClean="0">
                <a:solidFill>
                  <a:srgbClr val="C00000"/>
                </a:solidFill>
              </a:rPr>
              <a:t>Zoetwaterlens vergroten;</a:t>
            </a:r>
            <a:endParaRPr lang="nl-NL" b="1" dirty="0">
              <a:solidFill>
                <a:srgbClr val="C00000"/>
              </a:solidFill>
            </a:endParaRPr>
          </a:p>
          <a:p>
            <a:r>
              <a:rPr lang="nl-NL" dirty="0"/>
              <a:t>Zoet water vasthouden (peilbeheer);</a:t>
            </a:r>
          </a:p>
          <a:p>
            <a:r>
              <a:rPr lang="nl-NL" dirty="0"/>
              <a:t>Zoet water opslaan in de diepe ondergrond;</a:t>
            </a:r>
          </a:p>
          <a:p>
            <a:r>
              <a:rPr lang="nl-NL" dirty="0"/>
              <a:t>Zoet water opslaan in bassins;</a:t>
            </a:r>
          </a:p>
          <a:p>
            <a:r>
              <a:rPr lang="nl-NL" dirty="0"/>
              <a:t>Functies </a:t>
            </a:r>
            <a:r>
              <a:rPr lang="nl-NL" dirty="0" err="1"/>
              <a:t>zoneren</a:t>
            </a:r>
            <a:r>
              <a:rPr lang="nl-NL" dirty="0"/>
              <a:t>;</a:t>
            </a:r>
          </a:p>
          <a:p>
            <a:r>
              <a:rPr lang="nl-NL" dirty="0"/>
              <a:t>Effluent als zoetwaterbron;</a:t>
            </a:r>
          </a:p>
          <a:p>
            <a:r>
              <a:rPr lang="nl-NL" dirty="0"/>
              <a:t>Zilte teelt;</a:t>
            </a:r>
          </a:p>
          <a:p>
            <a:r>
              <a:rPr lang="nl-NL" dirty="0"/>
              <a:t>…</a:t>
            </a:r>
          </a:p>
          <a:p>
            <a:pPr marL="0" indent="0">
              <a:buNone/>
            </a:pPr>
            <a:endParaRPr lang="nl-NL" dirty="0"/>
          </a:p>
        </p:txBody>
      </p:sp>
    </p:spTree>
    <p:extLst>
      <p:ext uri="{BB962C8B-B14F-4D97-AF65-F5344CB8AC3E}">
        <p14:creationId xmlns:p14="http://schemas.microsoft.com/office/powerpoint/2010/main" val="1622507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929</TotalTime>
  <Words>1312</Words>
  <Application>Microsoft Office PowerPoint</Application>
  <PresentationFormat>Diavoorstelling (4:3)</PresentationFormat>
  <Paragraphs>256</Paragraphs>
  <Slides>38</Slides>
  <Notes>24</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blank</vt:lpstr>
      <vt:lpstr>Invloed klimaatverandering op waterhuishouding Texel</vt:lpstr>
      <vt:lpstr>Klimaatverandering</vt:lpstr>
      <vt:lpstr>Klimaatverandering</vt:lpstr>
      <vt:lpstr>Klimaatverandering</vt:lpstr>
      <vt:lpstr>Regionale verschillen</vt:lpstr>
      <vt:lpstr>Klimaatverandering en zout</vt:lpstr>
      <vt:lpstr>Toename droge zomers op Texel</vt:lpstr>
      <vt:lpstr>Toename droge zomers op Texel</vt:lpstr>
      <vt:lpstr>Toename droge zomers op Texel</vt:lpstr>
      <vt:lpstr>Zoetwaterlens</vt:lpstr>
      <vt:lpstr>Zoetwaterlens</vt:lpstr>
      <vt:lpstr>Zoetwaterlens</vt:lpstr>
      <vt:lpstr>Diepere drainage</vt:lpstr>
      <vt:lpstr>Zoetwaterlens</vt:lpstr>
      <vt:lpstr>Zoetwaterlens</vt:lpstr>
      <vt:lpstr>Risico’s</vt:lpstr>
      <vt:lpstr>Neerslag in Noorderkwartier</vt:lpstr>
      <vt:lpstr>PowerPoint-presentatie</vt:lpstr>
      <vt:lpstr>Toenemen risico op natschade met 3Di</vt:lpstr>
      <vt:lpstr>PowerPoint-presentatie</vt:lpstr>
      <vt:lpstr>PowerPoint-presentatie</vt:lpstr>
      <vt:lpstr>PowerPoint-presentatie</vt:lpstr>
      <vt:lpstr>PowerPoint-presentatie</vt:lpstr>
      <vt:lpstr>PowerPoint-presentatie</vt:lpstr>
      <vt:lpstr>Natuurlijke variatie en klimaateffect</vt:lpstr>
      <vt:lpstr>Zomerse dagen rond 2050 (&gt;25°C)  </vt:lpstr>
      <vt:lpstr>Scenario’s voor Texel</vt:lpstr>
      <vt:lpstr>PowerPoint-presentatie</vt:lpstr>
      <vt:lpstr>Wat is er berekend?</vt:lpstr>
      <vt:lpstr>PowerPoint-presentatie</vt:lpstr>
      <vt:lpstr>PowerPoint-presentatie</vt:lpstr>
      <vt:lpstr>PowerPoint-presentatie</vt:lpstr>
      <vt:lpstr>PowerPoint-presentatie</vt:lpstr>
      <vt:lpstr>PowerPoint-presentatie</vt:lpstr>
      <vt:lpstr>PowerPoint-presentatie</vt:lpstr>
      <vt:lpstr>PowerPoint-presentatie</vt:lpstr>
      <vt:lpstr>Conclusies</vt:lpstr>
      <vt:lpstr>PowerPoint-presentatie</vt:lpstr>
    </vt:vector>
  </TitlesOfParts>
  <Company>HHNK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 van klimaatverandering op de beschikbaarheid van zoet water op Texel</dc:title>
  <dc:creator>jhermans</dc:creator>
  <cp:lastModifiedBy>tkroonenberg</cp:lastModifiedBy>
  <cp:revision>79</cp:revision>
  <dcterms:created xsi:type="dcterms:W3CDTF">2015-02-25T08:59:17Z</dcterms:created>
  <dcterms:modified xsi:type="dcterms:W3CDTF">2015-04-15T20:48:32Z</dcterms:modified>
</cp:coreProperties>
</file>